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4" r:id="rId2"/>
    <p:sldId id="280" r:id="rId3"/>
    <p:sldId id="266" r:id="rId4"/>
    <p:sldId id="258" r:id="rId5"/>
    <p:sldId id="257" r:id="rId6"/>
    <p:sldId id="261" r:id="rId7"/>
    <p:sldId id="262" r:id="rId8"/>
    <p:sldId id="278" r:id="rId9"/>
    <p:sldId id="279" r:id="rId10"/>
    <p:sldId id="259" r:id="rId11"/>
    <p:sldId id="263" r:id="rId12"/>
    <p:sldId id="260" r:id="rId13"/>
    <p:sldId id="275" r:id="rId14"/>
    <p:sldId id="277" r:id="rId15"/>
    <p:sldId id="269" r:id="rId16"/>
    <p:sldId id="281" r:id="rId17"/>
    <p:sldId id="267" r:id="rId18"/>
    <p:sldId id="265" r:id="rId19"/>
    <p:sldId id="274" r:id="rId20"/>
    <p:sldId id="268" r:id="rId21"/>
    <p:sldId id="28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80801" autoAdjust="0"/>
  </p:normalViewPr>
  <p:slideViewPr>
    <p:cSldViewPr>
      <p:cViewPr varScale="1">
        <p:scale>
          <a:sx n="59" d="100"/>
          <a:sy n="59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928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809B0911-ED3A-4C44-8F90-472D0813B31A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D91F5C0D-E2BF-4D69-9EE0-D9A16B433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719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52708F46-B00B-43B4-B1D5-AC1357DF7B3B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538" tIns="45769" rIns="91538" bIns="45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A5EAC7BA-7B74-4414-AF08-202846C515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785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412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615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022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8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itchFamily="2" charset="0"/>
              </a:rPr>
              <a:t>The first 3 areas are the prime areas which are </a:t>
            </a:r>
            <a:r>
              <a:rPr lang="en-GB" i="1" dirty="0" smtClean="0">
                <a:latin typeface="SassoonCRInfant" pitchFamily="2" charset="0"/>
              </a:rPr>
              <a:t>“crucial for igniting children’s curiosity and enthusiasm for learning, and for building their capacity to learn, form relationships and thrive.”</a:t>
            </a:r>
          </a:p>
          <a:p>
            <a:endParaRPr lang="en-GB" i="1" dirty="0" smtClean="0">
              <a:latin typeface="SassoonCRInfant" pitchFamily="2" charset="0"/>
            </a:endParaRPr>
          </a:p>
          <a:p>
            <a:r>
              <a:rPr lang="en-GB" dirty="0" smtClean="0"/>
              <a:t>EYFS</a:t>
            </a:r>
            <a:r>
              <a:rPr lang="en-GB" baseline="0" dirty="0" smtClean="0"/>
              <a:t> is thoroughly planned play – the </a:t>
            </a:r>
            <a:r>
              <a:rPr lang="en-GB" baseline="0" dirty="0" err="1" smtClean="0"/>
              <a:t>chn’s</a:t>
            </a:r>
            <a:r>
              <a:rPr lang="en-GB" baseline="0" dirty="0" smtClean="0"/>
              <a:t> learning is their play &amp; their play is their learning . We use both of these words so the </a:t>
            </a:r>
            <a:r>
              <a:rPr lang="en-GB" baseline="0" dirty="0" err="1" smtClean="0"/>
              <a:t>chn</a:t>
            </a:r>
            <a:r>
              <a:rPr lang="en-GB" baseline="0" dirty="0" smtClean="0"/>
              <a:t> appreciate that they are always learning e.g. Can you come &amp; do some learning in the sand or let’s play with the letters and see what words we can make.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* Free flow – bands for outside, areas of learning same outside/inside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C7BA-7B74-4414-AF08-202846C515A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51CCE-3B20-4C26-877D-D8A791B59842}" type="datetimeFigureOut">
              <a:rPr lang="en-GB" smtClean="0"/>
              <a:pPr/>
              <a:t>19/06/2018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DB1FA2-68D8-4EB2-A9C6-57437F72394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-marys.richmond.sch.uk/our-school-fil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.uk/url?sa=i&amp;rct=j&amp;q=&amp;esrc=s&amp;source=images&amp;cd=&amp;cad=rja&amp;uact=8&amp;ved=0ahUKEwj31ue8qqXNAhUCvxQKHTmwAoMQjRwIBw&amp;url=http://www.mywallpaper.top/tapestry-journal-online-learning.html&amp;psig=AFQjCNEdSZeSNkKZyO57-NT15kwC0c75LA&amp;ust=146591858855146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hyperlink" Target="http://www.google.co.uk/url?sa=i&amp;rct=j&amp;q=&amp;esrc=s&amp;source=images&amp;cd=&amp;cad=rja&amp;uact=8&amp;ved=0ahUKEwjx0rzkrKXNAhVBDxoKHZEcAWcQjRwIBw&amp;url=http://www.clarencehousenurseries.co.uk/blog/clarence-house-goes-digital/&amp;psig=AFQjCNGf8Nfz1a8QJG4bgLNY-9BiyEvAXQ&amp;ust=146591867019828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Fgvm35dzbAhVLvBQKHdEVCHQQjRx6BAgBEAU&amp;url=https://totallybamboo.com/products/fruit-bowl&amp;psig=AOvVaw3tC_t9Yknvgp4UJvGIN16o&amp;ust=15293968616567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hyperlink" Target="http://www.google.com/url?sa=i&amp;rct=j&amp;q=&amp;esrc=s&amp;source=images&amp;cd=&amp;cad=rja&amp;uact=8&amp;ved=2ahUKEwi_k4yC5tzbAhVHsxQKHRJfCMgQjRx6BAgBEAU&amp;url=http://wikiclipart.com/getting-dressed-clipart_15361/&amp;psig=AOvVaw1qBY_hkDD4usyHqcUNJWyi&amp;ust=1529396985811220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776864" cy="273630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Welcome to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St Mary’s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C of E Primary School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365104"/>
            <a:ext cx="58304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Early Years 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Foundation Stage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3" descr="\\srvsma01\UserData_APR$\Teacher_My_Documents_APR\DChenery\My Documents\My Pictures\2016-06-15\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515883" cy="26369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52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http://st-marys.richmond.sch.uk/our-school-film/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 smtClean="0">
                <a:latin typeface="Arial" pitchFamily="34" charset="0"/>
                <a:cs typeface="Arial" pitchFamily="34" charset="0"/>
              </a:rPr>
              <a:t>Mathematics</a:t>
            </a:r>
            <a:endParaRPr lang="en-GB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\\srvsma01\UserData_APR$\Teacher_My_Documents_APR\DChenery\My Documents\My Pictures\2016-06-15\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20480" cy="3240360"/>
          </a:xfrm>
          <a:prstGeom prst="rect">
            <a:avLst/>
          </a:prstGeom>
          <a:noFill/>
        </p:spPr>
      </p:pic>
      <p:pic>
        <p:nvPicPr>
          <p:cNvPr id="7171" name="Picture 3" descr="\\srvsma01\UserData_APR$\Teacher_My_Documents_APR\DChenery\My Documents\My Pictures\2016-06-15\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515" y="1196752"/>
            <a:ext cx="4224469" cy="3168352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403648" y="1196752"/>
            <a:ext cx="2808312" cy="1584176"/>
          </a:xfrm>
          <a:prstGeom prst="wedgeEllipseCallout">
            <a:avLst>
              <a:gd name="adj1" fmla="val 65995"/>
              <a:gd name="adj2" fmla="val 82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Numbers , patterns and counting around our environment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Understanding the World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\\srvsma01\UserData_APR$\Teacher_My_Documents_APR\DChenery\My Documents\My Pictures\2016-06-15\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419872" cy="2564904"/>
          </a:xfrm>
          <a:prstGeom prst="rect">
            <a:avLst/>
          </a:prstGeom>
          <a:noFill/>
        </p:spPr>
      </p:pic>
      <p:pic>
        <p:nvPicPr>
          <p:cNvPr id="4" name="Picture 3" descr="\\srvsma01\UserData_APR$\Teacher_My_Documents_APR\DChenery\My Documents\My Pictures\2016-06-15\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85492"/>
            <a:ext cx="4752528" cy="3564396"/>
          </a:xfrm>
          <a:prstGeom prst="rect">
            <a:avLst/>
          </a:prstGeom>
          <a:noFill/>
        </p:spPr>
      </p:pic>
      <p:pic>
        <p:nvPicPr>
          <p:cNvPr id="9" name="Picture 2" descr="\\srvsma01\UserData_APR$\Teacher_My_Documents_APR\DChenery\My Documents\My Pictures\2016-06-15\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1628800"/>
            <a:ext cx="3192355" cy="239426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763688" y="1628800"/>
            <a:ext cx="2160240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Floating, sinking, digging, questioning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26976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Expressive Arts and Design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\\srvsma01\UserData_APR$\Teacher_My_Documents_APR\DChenery\My Documents\My Pictures\2016-06-15\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803915" cy="2852936"/>
          </a:xfrm>
          <a:prstGeom prst="rect">
            <a:avLst/>
          </a:prstGeom>
          <a:noFill/>
        </p:spPr>
      </p:pic>
      <p:pic>
        <p:nvPicPr>
          <p:cNvPr id="5123" name="Picture 3" descr="\\srvsma01\UserData_APR$\Teacher_My_Documents_APR\DChenery\My Documents\My Pictures\2016-06-15\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3323861" cy="2492896"/>
          </a:xfrm>
          <a:prstGeom prst="rect">
            <a:avLst/>
          </a:prstGeom>
          <a:noFill/>
        </p:spPr>
      </p:pic>
      <p:pic>
        <p:nvPicPr>
          <p:cNvPr id="5124" name="Picture 4" descr="\\srvsma01\UserData_APR$\Teacher_My_Documents_APR\DChenery\My Documents\My Pictures\2016-06-15\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32848" y="1804256"/>
            <a:ext cx="1979712" cy="1484784"/>
          </a:xfrm>
          <a:prstGeom prst="rect">
            <a:avLst/>
          </a:prstGeom>
          <a:noFill/>
        </p:spPr>
      </p:pic>
      <p:pic>
        <p:nvPicPr>
          <p:cNvPr id="5125" name="Picture 5" descr="\\srvsma01\UserData_APR$\Teacher_My_Documents_APR\DChenery\My Documents\My Pictures\2016-06-15\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460780"/>
            <a:ext cx="1833668" cy="2444891"/>
          </a:xfrm>
          <a:prstGeom prst="rect">
            <a:avLst/>
          </a:prstGeom>
          <a:noFill/>
        </p:spPr>
      </p:pic>
      <p:pic>
        <p:nvPicPr>
          <p:cNvPr id="5126" name="Picture 6" descr="\\srvsma01\UserData_APR$\Teacher_My_Documents_APR\DChenery\My Documents\My Pictures\2016-06-15\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772816"/>
            <a:ext cx="2363755" cy="1772816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3851920" y="3284984"/>
            <a:ext cx="2448272" cy="1224136"/>
          </a:xfrm>
          <a:prstGeom prst="wedgeEllipseCallout">
            <a:avLst>
              <a:gd name="adj1" fmla="val -39507"/>
              <a:gd name="adj2" fmla="val 111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Junk isn’t junk it’s a ship, a building, a work of art!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>
            <a:normAutofit fontScale="92500" lnSpcReduction="10000"/>
          </a:bodyPr>
          <a:lstStyle/>
          <a:p>
            <a:endParaRPr lang="en-GB" dirty="0" smtClean="0">
              <a:latin typeface="SassoonCRInfant" pitchFamily="2" charset="0"/>
            </a:endParaRPr>
          </a:p>
          <a:p>
            <a:endParaRPr lang="en-GB" dirty="0">
              <a:latin typeface="SassoonCRInfant" pitchFamily="2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We use an online learning journal called Tapestry. By logging on with a secure username and password you will be able to view and comment on all of your child’s observations, photographs and even videos from their time in Reception.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ountcarmelkindergarten.co.uk/wp-content/uploads/2014/12/ipad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09093"/>
            <a:ext cx="3744416" cy="5689686"/>
          </a:xfrm>
          <a:prstGeom prst="rect">
            <a:avLst/>
          </a:prstGeom>
          <a:noFill/>
        </p:spPr>
      </p:pic>
      <p:pic>
        <p:nvPicPr>
          <p:cNvPr id="1028" name="Picture 4" descr="http://eyfs.info/forums/public/img/logos/Tapestry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4371975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59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itchFamily="2" charset="0"/>
              </a:rPr>
              <a:t/>
            </a:r>
            <a:br>
              <a:rPr lang="en-GB" dirty="0" smtClean="0">
                <a:latin typeface="SassoonCRInfant" pitchFamily="2" charset="0"/>
              </a:rPr>
            </a:br>
            <a:r>
              <a:rPr lang="en-GB" dirty="0">
                <a:latin typeface="SassoonCRInfant" pitchFamily="2" charset="0"/>
              </a:rPr>
              <a:t/>
            </a:r>
            <a:br>
              <a:rPr lang="en-GB" dirty="0">
                <a:latin typeface="SassoonCRInfant" pitchFamily="2" charset="0"/>
              </a:rPr>
            </a:br>
            <a:r>
              <a:rPr lang="en-GB" dirty="0" smtClean="0">
                <a:latin typeface="SassoonCRInfant" pitchFamily="2" charset="0"/>
              </a:rPr>
              <a:t/>
            </a:r>
            <a:br>
              <a:rPr lang="en-GB" dirty="0" smtClean="0">
                <a:latin typeface="SassoonCRInfant" pitchFamily="2" charset="0"/>
              </a:rPr>
            </a:br>
            <a:r>
              <a:rPr lang="en-GB" dirty="0">
                <a:latin typeface="SassoonCRInfant" pitchFamily="2" charset="0"/>
              </a:rPr>
              <a:t/>
            </a:r>
            <a:br>
              <a:rPr lang="en-GB" dirty="0">
                <a:latin typeface="SassoonCRInfant" pitchFamily="2" charset="0"/>
              </a:rPr>
            </a:br>
            <a:r>
              <a:rPr lang="en-GB" dirty="0">
                <a:latin typeface="SassoonCRInfant" pitchFamily="2" charset="0"/>
              </a:rPr>
              <a:t/>
            </a:r>
            <a:br>
              <a:rPr lang="en-GB" dirty="0">
                <a:latin typeface="SassoonCRInfant" pitchFamily="2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An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Integrated </a:t>
            </a:r>
            <a:r>
              <a:rPr lang="en-GB" dirty="0">
                <a:latin typeface="Arial" pitchFamily="34" charset="0"/>
                <a:cs typeface="Arial" pitchFamily="34" charset="0"/>
              </a:rPr>
              <a:t>Day...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Register and carpet time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Collective Worship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Teaching sessions run throughout the day with children initiating their own learning between sessions with their teacher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The classroom extends to outside and reflects all that is going on inside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Fruit time and water- children are taught to serve themselves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Lunch time</a:t>
            </a:r>
          </a:p>
          <a:p>
            <a:r>
              <a:rPr lang="en-GB" sz="3300" dirty="0" smtClean="0">
                <a:latin typeface="Arial" pitchFamily="34" charset="0"/>
                <a:cs typeface="Arial" pitchFamily="34" charset="0"/>
              </a:rPr>
              <a:t>Home time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http://josiecrafter.files.wordpress.com/2011/07/dsc_01061.jpg"/>
          <p:cNvPicPr>
            <a:picLocks noChangeAspect="1" noChangeArrowheads="1"/>
          </p:cNvPicPr>
          <p:nvPr/>
        </p:nvPicPr>
        <p:blipFill>
          <a:blip r:embed="rId3" cstate="print"/>
          <a:srcRect l="3460" t="19444" r="4853" b="8333"/>
          <a:stretch>
            <a:fillRect/>
          </a:stretch>
        </p:blipFill>
        <p:spPr bwMode="auto">
          <a:xfrm>
            <a:off x="5004048" y="4941168"/>
            <a:ext cx="3475771" cy="170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2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GB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89120"/>
          </a:xfrm>
        </p:spPr>
        <p:txBody>
          <a:bodyPr>
            <a:normAutofit fontScale="55000" lnSpcReduction="20000"/>
          </a:bodyPr>
          <a:lstStyle/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Home visits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Day to day conversations at pick up and drop off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Half termly letter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Parent consultations throughout the year 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School Communicator 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Newsletters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Weekly Parent Mail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Website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Twitter</a:t>
            </a:r>
          </a:p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Tapestry</a:t>
            </a:r>
          </a:p>
          <a:p>
            <a:endParaRPr lang="en-GB" sz="4800" dirty="0" smtClean="0">
              <a:latin typeface="SassoonCRInfant" pitchFamily="2" charset="0"/>
            </a:endParaRPr>
          </a:p>
          <a:p>
            <a:endParaRPr lang="en-GB" sz="4800" dirty="0" smtClean="0">
              <a:latin typeface="SassoonCRInfant" pitchFamily="2" charset="0"/>
            </a:endParaRPr>
          </a:p>
          <a:p>
            <a:pPr>
              <a:buNone/>
            </a:pPr>
            <a:endParaRPr lang="en-GB" sz="4800" dirty="0" smtClean="0">
              <a:latin typeface="SassoonCRInfant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0528" y="260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Drop in sessions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916833"/>
            <a:ext cx="8712968" cy="4104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time to come into school with your child to explore the classroom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environment, meet your teacher and make some new friends.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3200" baseline="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3200" baseline="0" dirty="0" smtClean="0">
                <a:latin typeface="Arial" pitchFamily="34" charset="0"/>
                <a:cs typeface="Arial" pitchFamily="34" charset="0"/>
              </a:rPr>
              <a:t> June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June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3200" baseline="0" dirty="0" smtClean="0">
                <a:latin typeface="Arial" pitchFamily="34" charset="0"/>
                <a:cs typeface="Arial" pitchFamily="34" charset="0"/>
              </a:rPr>
              <a:t>3.15pm- 3.45pm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Move up morning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3"/>
            <a:ext cx="8712968" cy="494116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Monday 2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July  (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Arragon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Road gate)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10-11am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It’s an opportunity for the children to explore the new environment and play alongside other children.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Children will come into class by themselves.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Parents to meet each other and members of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FOSm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in the hall with tea and coffee.</a:t>
            </a:r>
          </a:p>
        </p:txBody>
      </p:sp>
      <p:pic>
        <p:nvPicPr>
          <p:cNvPr id="10242" name="Picture 2" descr="G:\Reception\2013-2014\photos\swifts\pre school visit\DSC0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6" y="0"/>
            <a:ext cx="1979713" cy="1484784"/>
          </a:xfrm>
          <a:prstGeom prst="rect">
            <a:avLst/>
          </a:prstGeom>
          <a:noFill/>
        </p:spPr>
      </p:pic>
      <p:pic>
        <p:nvPicPr>
          <p:cNvPr id="10243" name="Picture 3" descr="G:\Reception\2013-2014\photos\swifts\pre school visit\DSC04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1009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Arial" pitchFamily="34" charset="0"/>
                <a:cs typeface="Arial" pitchFamily="34" charset="0"/>
              </a:rPr>
              <a:t>Home Visits</a:t>
            </a:r>
            <a:endParaRPr lang="en-GB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, 12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and 13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July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15 minutes visit by the class teacher and  the teaching assistant or other key member of staff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An opportunity for us to start to build a relationship with you and your child and to get to know a bit more about your child in their home environment</a:t>
            </a:r>
          </a:p>
        </p:txBody>
      </p:sp>
      <p:pic>
        <p:nvPicPr>
          <p:cNvPr id="9218" name="Picture 2" descr="G:\Reception\2013-2014\photos\swifts\pre school visit\DSC04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The School Day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340768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Reception start at 9am on the first day and children come in, in small groups. For a short period they will only stay half a day.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4000" dirty="0" smtClean="0">
              <a:latin typeface="SassoonCRInfa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85293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SassoonCRInfant" pitchFamily="2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Thereafter the children start 8.30am and go home at 3pm.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8610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All classes will enter through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Arragon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Road gate and will wait by their classroom door. Doves classroom will be accessed by the door opposite our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Arragon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Road gate and Blackbird and Robins classrooms will be accessed by their doors on the Reception playground.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We thank you for choosing us and are delighted to welcome you to St Mary’s.  We value the trust you place in us to educate your child. 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0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1588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In your pack you will find additional information about St Mary’s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Please complete all the forms and return them to the office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Please check the details, especially the address, are correct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All of our policies are on the school website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rble hill 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168352" cy="23762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7647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to meet other parents and children?</a:t>
            </a:r>
            <a:endParaRPr lang="en-GB" sz="2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55679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Meet up at an informal picnic organised by a few parents: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Sunday 9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Sept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11.30am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Marble Hill Park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( fenced in play area)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79977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Reception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group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Speak to Emma Fallows, Mum of child in Robins 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Class on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07803 906599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2267744" y="0"/>
            <a:ext cx="4911005" cy="703064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Marker Felt"/>
                <a:cs typeface="Arial" pitchFamily="34" charset="0"/>
                <a:sym typeface="Marker Felt"/>
              </a:rPr>
              <a:t>EYFS Curriculum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ヒラギノ明朝 ProN W3" charset="-128"/>
              <a:cs typeface="Arial" pitchFamily="34" charset="0"/>
              <a:sym typeface="Marker Felt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358900" y="6605588"/>
            <a:ext cx="10287000" cy="1827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63600" indent="-558800" algn="l">
              <a:spcBef>
                <a:spcPts val="1200"/>
              </a:spcBef>
              <a:buSzPct val="46000"/>
              <a:buFontTx/>
              <a:buBlip>
                <a:blip r:embed="rId3"/>
              </a:buBlip>
            </a:pPr>
            <a:endParaRPr lang="en-US" sz="2400">
              <a:solidFill>
                <a:schemeClr val="tx1"/>
              </a:solidFill>
              <a:latin typeface="SassoonCRInfant" pitchFamily="2" charset="0"/>
              <a:ea typeface="MS PGothic" pitchFamily="34" charset="-128"/>
              <a:sym typeface="Marker Felt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11560" y="2348880"/>
            <a:ext cx="7344816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63600" indent="-558800" algn="l">
              <a:spcBef>
                <a:spcPts val="1200"/>
              </a:spcBef>
              <a:buSzPct val="46000"/>
              <a:buFontTx/>
              <a:buBlip>
                <a:blip r:embed="rId3"/>
              </a:buBlip>
            </a:pPr>
            <a:r>
              <a:rPr lang="en-US" sz="2800" b="1" u="sng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Three  prime areas 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Communication and language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Physical development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Personal, social and emotional development</a:t>
            </a:r>
          </a:p>
          <a:p>
            <a:pPr marL="863600" indent="-558800" algn="l">
              <a:spcBef>
                <a:spcPts val="1200"/>
              </a:spcBef>
              <a:buSzPct val="46000"/>
              <a:buFontTx/>
              <a:buBlip>
                <a:blip r:embed="rId3"/>
              </a:buBlip>
            </a:pPr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Four </a:t>
            </a:r>
            <a:r>
              <a:rPr lang="en-US" sz="2800" b="1" u="sng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specific areas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Literacy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Mathematics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Understanding the world</a:t>
            </a:r>
          </a:p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Expressive arts and design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0" y="908720"/>
            <a:ext cx="882047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63600" indent="-558800" algn="l">
              <a:spcBef>
                <a:spcPts val="1200"/>
              </a:spcBef>
              <a:buSzPct val="46000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There are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seven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Marker Felt"/>
              </a:rPr>
              <a:t>areas of learning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  <a:sym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Communication and Language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\\srvsma01\UserData_APR$\Teacher_My_Documents_APR\DChenery\My Documents\My Pictures\2016-06-15\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936438" cy="2952328"/>
          </a:xfrm>
          <a:prstGeom prst="rect">
            <a:avLst/>
          </a:prstGeom>
          <a:noFill/>
        </p:spPr>
      </p:pic>
      <p:pic>
        <p:nvPicPr>
          <p:cNvPr id="6147" name="Picture 3" descr="\\srvsma01\UserData_APR$\Teacher_My_Documents_APR\DChenery\My Documents\My Pictures\2016-06-15\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57600"/>
            <a:ext cx="4320480" cy="324036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699925" y="1988840"/>
            <a:ext cx="3240360" cy="1008112"/>
          </a:xfrm>
          <a:prstGeom prst="wedgeEllipseCallout">
            <a:avLst>
              <a:gd name="adj1" fmla="val -57787"/>
              <a:gd name="adj2" fmla="val 78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Talk, talk, talk!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Physical Development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\\srvsma01\UserData_APR$\Teacher_My_Documents_APR\DChenery\My Documents\My Pictures\2016-06-15\019.JPG"/>
          <p:cNvPicPr>
            <a:picLocks noChangeAspect="1" noChangeArrowheads="1"/>
          </p:cNvPicPr>
          <p:nvPr/>
        </p:nvPicPr>
        <p:blipFill>
          <a:blip r:embed="rId3" cstate="print"/>
          <a:srcRect r="18382"/>
          <a:stretch>
            <a:fillRect/>
          </a:stretch>
        </p:blipFill>
        <p:spPr bwMode="auto">
          <a:xfrm>
            <a:off x="251520" y="1484784"/>
            <a:ext cx="2592288" cy="2382102"/>
          </a:xfrm>
          <a:prstGeom prst="rect">
            <a:avLst/>
          </a:prstGeom>
          <a:noFill/>
        </p:spPr>
      </p:pic>
      <p:pic>
        <p:nvPicPr>
          <p:cNvPr id="3076" name="Picture 4" descr="\\srvsma01\UserData_APR$\Teacher_My_Documents_APR\DChenery\My Documents\My Pictures\2016-06-15\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73724"/>
            <a:ext cx="3024336" cy="2268252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3203848" y="1700808"/>
            <a:ext cx="1596686" cy="17008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Buttons, zips, pencil grip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1026" name="Picture 2" descr="C:\Users\aharrison.STMARYSORG.002\AppData\Local\Microsoft\Windows\Temporary Internet Files\Content.IE5\AYAWVP6I\hand_pencil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53744"/>
            <a:ext cx="2304256" cy="2304256"/>
          </a:xfrm>
          <a:prstGeom prst="rect">
            <a:avLst/>
          </a:prstGeom>
          <a:noFill/>
        </p:spPr>
      </p:pic>
      <p:pic>
        <p:nvPicPr>
          <p:cNvPr id="1027" name="Picture 3" descr="C:\Users\aharrison.STMARYSORG.002\AppData\Local\Microsoft\Windows\Temporary Internet Files\Content.IE5\3BZFH7IC\One-Piece-WC-Toilet-B11004-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509120"/>
            <a:ext cx="2165604" cy="2159508"/>
          </a:xfrm>
          <a:prstGeom prst="rect">
            <a:avLst/>
          </a:prstGeom>
          <a:noFill/>
        </p:spPr>
      </p:pic>
      <p:pic>
        <p:nvPicPr>
          <p:cNvPr id="1030" name="Picture 6" descr="Image result for fruit bow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564904"/>
            <a:ext cx="2160240" cy="1483326"/>
          </a:xfrm>
          <a:prstGeom prst="rect">
            <a:avLst/>
          </a:prstGeom>
          <a:noFill/>
        </p:spPr>
      </p:pic>
      <p:pic>
        <p:nvPicPr>
          <p:cNvPr id="1031" name="Picture 7" descr="C:\Users\aharrison.STMARYSORG.002\AppData\Local\Microsoft\Windows\Temporary Internet Files\Content.IE5\AYAWVP6I\zip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284984"/>
            <a:ext cx="1390844" cy="1600423"/>
          </a:xfrm>
          <a:prstGeom prst="rect">
            <a:avLst/>
          </a:prstGeom>
          <a:noFill/>
        </p:spPr>
      </p:pic>
      <p:pic>
        <p:nvPicPr>
          <p:cNvPr id="1033" name="Picture 9" descr="Image result for child getting dressed carto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1412776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Arial" pitchFamily="34" charset="0"/>
                <a:cs typeface="Arial" pitchFamily="34" charset="0"/>
              </a:rPr>
              <a:t>Personal, Social and Emotional Development 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\\srvsma01\UserData_APR$\Teacher_My_Documents_APR\DChenery\My Documents\My Pictures\2016-06-15\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3825044"/>
            <a:ext cx="3755909" cy="2816932"/>
          </a:xfrm>
          <a:prstGeom prst="rect">
            <a:avLst/>
          </a:prstGeom>
          <a:noFill/>
        </p:spPr>
      </p:pic>
      <p:pic>
        <p:nvPicPr>
          <p:cNvPr id="8196" name="Picture 4" descr="\\srvsma01\UserData_APR$\Teacher_My_Documents_APR\DChenery\My Documents\My Pictures\2016-06-15\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572000" cy="34290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729873" y="2204864"/>
            <a:ext cx="2448272" cy="1620180"/>
          </a:xfrm>
          <a:prstGeom prst="wedgeEllipseCallout">
            <a:avLst>
              <a:gd name="adj1" fmla="val -71521"/>
              <a:gd name="adj2" fmla="val 59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Play dates, building resilience</a:t>
            </a:r>
            <a:r>
              <a:rPr lang="en-GB" sz="2400" dirty="0" smtClean="0"/>
              <a:t>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823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latin typeface="Arial" pitchFamily="34" charset="0"/>
                <a:cs typeface="Arial" pitchFamily="34" charset="0"/>
              </a:rPr>
              <a:t>Literacy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srvsma01\UserData_APR$\Teacher_My_Documents_APR\DChenery\My Documents\My Pictures\2016-06-15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227850" cy="2420888"/>
          </a:xfrm>
          <a:prstGeom prst="rect">
            <a:avLst/>
          </a:prstGeom>
          <a:noFill/>
        </p:spPr>
      </p:pic>
      <p:pic>
        <p:nvPicPr>
          <p:cNvPr id="1027" name="Picture 3" descr="\\srvsma01\UserData_APR$\Teacher_My_Documents_APR\DChenery\My Documents\My Pictures\2016-06-15\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600400" cy="2700300"/>
          </a:xfrm>
          <a:prstGeom prst="rect">
            <a:avLst/>
          </a:prstGeom>
          <a:noFill/>
        </p:spPr>
      </p:pic>
      <p:pic>
        <p:nvPicPr>
          <p:cNvPr id="1028" name="Picture 4" descr="\\srvsma01\UserData_APR$\Teacher_My_Documents_APR\DChenery\My Documents\My Pictures\2016-06-15\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419872" cy="2564904"/>
          </a:xfrm>
          <a:prstGeom prst="rect">
            <a:avLst/>
          </a:prstGeom>
          <a:noFill/>
        </p:spPr>
      </p:pic>
      <p:pic>
        <p:nvPicPr>
          <p:cNvPr id="1029" name="Picture 5" descr="\\srvsma01\UserData_APR$\Teacher_My_Documents_APR\DChenery\My Documents\My Pictures\2016-06-15\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3419872" cy="2564904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3959424" y="2924944"/>
            <a:ext cx="234076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Cursive script and lower case letters!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CW Cursive Outline 16" pitchFamily="66" charset="0"/>
              </a:rPr>
              <a:t>Cursive Script</a:t>
            </a:r>
            <a:endParaRPr lang="en-GB" dirty="0">
              <a:latin typeface="CCW Cursive Outline 16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5" y="1935163"/>
            <a:ext cx="819470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984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Phonics and reading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551837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Phonics </a:t>
            </a:r>
            <a:r>
              <a:rPr lang="en-GB" dirty="0">
                <a:latin typeface="Arial" pitchFamily="34" charset="0"/>
                <a:cs typeface="Arial" pitchFamily="34" charset="0"/>
              </a:rPr>
              <a:t>play  - www.phonicsplay.co.uk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Busy things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Education city</a:t>
            </a: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Twinkl</a:t>
            </a:r>
            <a:r>
              <a:rPr lang="en-GB" dirty="0">
                <a:latin typeface="Arial" pitchFamily="34" charset="0"/>
                <a:cs typeface="Arial" pitchFamily="34" charset="0"/>
              </a:rPr>
              <a:t> also has lots of handwriting and pencil control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sheets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2576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Suggested reading for the summer: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Room on the broom, The snail and the whale, The smartest Giant, Dear Zoo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Farmyard Hullabaloo, Rumble in the </a:t>
            </a: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Jungle, The </a:t>
            </a: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Tiger who came to Tea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Percy the Park keeper stories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29340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2499</TotalTime>
  <Words>789</Words>
  <Application>Microsoft Office PowerPoint</Application>
  <PresentationFormat>On-screen Show (4:3)</PresentationFormat>
  <Paragraphs>127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Welcome to  St Mary’s  C of E Primary School</vt:lpstr>
      <vt:lpstr>Welcome!</vt:lpstr>
      <vt:lpstr>Slide 3</vt:lpstr>
      <vt:lpstr>Communication and Language</vt:lpstr>
      <vt:lpstr>Physical Development</vt:lpstr>
      <vt:lpstr>Personal, Social and Emotional Development </vt:lpstr>
      <vt:lpstr>Literacy</vt:lpstr>
      <vt:lpstr>Cursive Script</vt:lpstr>
      <vt:lpstr>Phonics and reading</vt:lpstr>
      <vt:lpstr>Mathematics</vt:lpstr>
      <vt:lpstr>Understanding the World</vt:lpstr>
      <vt:lpstr>Expressive Arts and Design</vt:lpstr>
      <vt:lpstr>Slide 13</vt:lpstr>
      <vt:lpstr>     An Integrated Day... </vt:lpstr>
      <vt:lpstr>Communication</vt:lpstr>
      <vt:lpstr>Slide 16</vt:lpstr>
      <vt:lpstr>Move up morning</vt:lpstr>
      <vt:lpstr>Home Visits</vt:lpstr>
      <vt:lpstr>The School Day</vt:lpstr>
      <vt:lpstr>Slide 20</vt:lpstr>
      <vt:lpstr>Slide 21</vt:lpstr>
    </vt:vector>
  </TitlesOfParts>
  <Company>Richmond Upon Thames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RICHMOND UPON THAMES SCHOOLS</dc:creator>
  <cp:lastModifiedBy>Windows User</cp:lastModifiedBy>
  <cp:revision>313</cp:revision>
  <cp:lastPrinted>2012-06-18T10:47:12Z</cp:lastPrinted>
  <dcterms:created xsi:type="dcterms:W3CDTF">2012-05-17T13:02:37Z</dcterms:created>
  <dcterms:modified xsi:type="dcterms:W3CDTF">2018-06-19T07:22:49Z</dcterms:modified>
</cp:coreProperties>
</file>