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5" d="100"/>
          <a:sy n="95" d="100"/>
        </p:scale>
        <p:origin x="-85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363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3633"/>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6"/>
            <a:ext cx="2889938" cy="49363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79150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47" name="Google Shape;47;p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889212" y="4689515"/>
            <a:ext cx="4890665"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2c2df701261bed0_67: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62c2df701261bed0_67: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2c2df701261bed0_52: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62c2df701261bed0_52: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baae722d375951_22: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3baae722d375951_22: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9d5f48eb3_0_0: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9d5f48eb3_0_0: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g49d5f48eb3_0_0:notes"/>
          <p:cNvSpPr txBox="1">
            <a:spLocks noGrp="1"/>
          </p:cNvSpPr>
          <p:nvPr>
            <p:ph type="sldNum" idx="12"/>
          </p:nvPr>
        </p:nvSpPr>
        <p:spPr>
          <a:xfrm>
            <a:off x="3777607" y="9377316"/>
            <a:ext cx="28899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ddb48167e_0_1: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ddb48167e_0_1: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4ddb48167e_0_1:notes"/>
          <p:cNvSpPr txBox="1">
            <a:spLocks noGrp="1"/>
          </p:cNvSpPr>
          <p:nvPr>
            <p:ph type="sldNum" idx="12"/>
          </p:nvPr>
        </p:nvSpPr>
        <p:spPr>
          <a:xfrm>
            <a:off x="3777607" y="9377316"/>
            <a:ext cx="28899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ddb48167e_0_34: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ddb48167e_0_34: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457200" lvl="0" indent="-342900" algn="l" rtl="0">
              <a:lnSpc>
                <a:spcPct val="130000"/>
              </a:lnSpc>
              <a:spcBef>
                <a:spcPts val="0"/>
              </a:spcBef>
              <a:spcAft>
                <a:spcPts val="0"/>
              </a:spcAft>
              <a:buClr>
                <a:schemeClr val="dk1"/>
              </a:buClr>
              <a:buSzPts val="1800"/>
              <a:buChar char="●"/>
            </a:pPr>
            <a:r>
              <a:rPr lang="en-GB" sz="1800">
                <a:latin typeface="Arial"/>
                <a:ea typeface="Arial"/>
                <a:cs typeface="Arial"/>
                <a:sym typeface="Arial"/>
              </a:rPr>
              <a:t>listen to you when you need to talk</a:t>
            </a:r>
            <a:endParaRPr sz="1800">
              <a:latin typeface="Arial"/>
              <a:ea typeface="Arial"/>
              <a:cs typeface="Arial"/>
              <a:sym typeface="Arial"/>
            </a:endParaRPr>
          </a:p>
          <a:p>
            <a:pPr marL="457200" lvl="0" indent="-342900" algn="l" rtl="0">
              <a:lnSpc>
                <a:spcPct val="130000"/>
              </a:lnSpc>
              <a:spcBef>
                <a:spcPts val="0"/>
              </a:spcBef>
              <a:spcAft>
                <a:spcPts val="0"/>
              </a:spcAft>
              <a:buClr>
                <a:schemeClr val="dk1"/>
              </a:buClr>
              <a:buSzPts val="1800"/>
              <a:buChar char="●"/>
            </a:pPr>
            <a:r>
              <a:rPr lang="en-GB" sz="1800">
                <a:latin typeface="Arial"/>
                <a:ea typeface="Arial"/>
                <a:cs typeface="Arial"/>
                <a:sym typeface="Arial"/>
              </a:rPr>
              <a:t>help you if they can</a:t>
            </a:r>
            <a:endParaRPr sz="1800">
              <a:latin typeface="Arial"/>
              <a:ea typeface="Arial"/>
              <a:cs typeface="Arial"/>
              <a:sym typeface="Arial"/>
            </a:endParaRPr>
          </a:p>
          <a:p>
            <a:pPr marL="457200" lvl="0" indent="-342900" algn="l" rtl="0">
              <a:lnSpc>
                <a:spcPct val="130000"/>
              </a:lnSpc>
              <a:spcBef>
                <a:spcPts val="0"/>
              </a:spcBef>
              <a:spcAft>
                <a:spcPts val="0"/>
              </a:spcAft>
              <a:buClr>
                <a:schemeClr val="dk1"/>
              </a:buClr>
              <a:buSzPts val="1800"/>
              <a:buChar char="●"/>
            </a:pPr>
            <a:r>
              <a:rPr lang="en-GB" sz="1800">
                <a:latin typeface="Arial"/>
                <a:ea typeface="Arial"/>
                <a:cs typeface="Arial"/>
                <a:sym typeface="Arial"/>
              </a:rPr>
              <a:t>include you in what they're doing</a:t>
            </a:r>
            <a:endParaRPr sz="1800">
              <a:latin typeface="Arial"/>
              <a:ea typeface="Arial"/>
              <a:cs typeface="Arial"/>
              <a:sym typeface="Arial"/>
            </a:endParaRPr>
          </a:p>
          <a:p>
            <a:pPr marL="457200" lvl="0" indent="-342900" algn="l" rtl="0">
              <a:lnSpc>
                <a:spcPct val="130000"/>
              </a:lnSpc>
              <a:spcBef>
                <a:spcPts val="0"/>
              </a:spcBef>
              <a:spcAft>
                <a:spcPts val="0"/>
              </a:spcAft>
              <a:buClr>
                <a:schemeClr val="dk1"/>
              </a:buClr>
              <a:buSzPts val="1800"/>
              <a:buChar char="●"/>
            </a:pPr>
            <a:r>
              <a:rPr lang="en-GB" sz="1800">
                <a:latin typeface="Arial"/>
                <a:ea typeface="Arial"/>
                <a:cs typeface="Arial"/>
                <a:sym typeface="Arial"/>
              </a:rPr>
              <a:t>compliment you and make you feel good</a:t>
            </a:r>
            <a:endParaRPr sz="1800">
              <a:latin typeface="Arial"/>
              <a:ea typeface="Arial"/>
              <a:cs typeface="Arial"/>
              <a:sym typeface="Arial"/>
            </a:endParaRPr>
          </a:p>
          <a:p>
            <a:pPr marL="457200" lvl="0" indent="-342900" algn="l" rtl="0">
              <a:lnSpc>
                <a:spcPct val="130000"/>
              </a:lnSpc>
              <a:spcBef>
                <a:spcPts val="0"/>
              </a:spcBef>
              <a:spcAft>
                <a:spcPts val="0"/>
              </a:spcAft>
              <a:buClr>
                <a:schemeClr val="dk1"/>
              </a:buClr>
              <a:buSzPts val="1800"/>
              <a:buChar char="●"/>
            </a:pPr>
            <a:r>
              <a:rPr lang="en-GB" sz="1800">
                <a:latin typeface="Arial"/>
                <a:ea typeface="Arial"/>
                <a:cs typeface="Arial"/>
                <a:sym typeface="Arial"/>
              </a:rPr>
              <a:t>respect you, your religion, culture and sexuality.</a:t>
            </a:r>
            <a:endParaRPr sz="1800">
              <a:latin typeface="Arial"/>
              <a:ea typeface="Arial"/>
              <a:cs typeface="Arial"/>
              <a:sym typeface="Arial"/>
            </a:endParaRPr>
          </a:p>
          <a:p>
            <a:pPr marL="0" lvl="0" indent="0" algn="l" rtl="0">
              <a:spcBef>
                <a:spcPts val="2400"/>
              </a:spcBef>
              <a:spcAft>
                <a:spcPts val="0"/>
              </a:spcAft>
              <a:buNone/>
            </a:pPr>
            <a:r>
              <a:rPr lang="en-GB"/>
              <a:t>What they are not: </a:t>
            </a:r>
            <a:endParaRPr/>
          </a:p>
          <a:p>
            <a:pPr marL="457200" lvl="0" indent="-381000" algn="l" rtl="0">
              <a:lnSpc>
                <a:spcPct val="130000"/>
              </a:lnSpc>
              <a:spcBef>
                <a:spcPts val="0"/>
              </a:spcBef>
              <a:spcAft>
                <a:spcPts val="0"/>
              </a:spcAft>
              <a:buClr>
                <a:srgbClr val="0C3D52"/>
              </a:buClr>
              <a:buSzPts val="2400"/>
              <a:buChar char="●"/>
            </a:pPr>
            <a:r>
              <a:rPr lang="en-GB" sz="2400">
                <a:solidFill>
                  <a:srgbClr val="0C3D52"/>
                </a:solidFill>
                <a:latin typeface="Arial"/>
                <a:ea typeface="Arial"/>
                <a:cs typeface="Arial"/>
                <a:sym typeface="Arial"/>
              </a:rPr>
              <a:t>Put you down</a:t>
            </a:r>
            <a:endParaRPr sz="2400">
              <a:solidFill>
                <a:srgbClr val="0C3D52"/>
              </a:solidFill>
              <a:latin typeface="Arial"/>
              <a:ea typeface="Arial"/>
              <a:cs typeface="Arial"/>
              <a:sym typeface="Arial"/>
            </a:endParaRPr>
          </a:p>
          <a:p>
            <a:pPr marL="457200" lvl="0" indent="-381000" algn="l" rtl="0">
              <a:lnSpc>
                <a:spcPct val="130000"/>
              </a:lnSpc>
              <a:spcBef>
                <a:spcPts val="0"/>
              </a:spcBef>
              <a:spcAft>
                <a:spcPts val="0"/>
              </a:spcAft>
              <a:buClr>
                <a:srgbClr val="0C3D52"/>
              </a:buClr>
              <a:buSzPts val="2400"/>
              <a:buChar char="●"/>
            </a:pPr>
            <a:r>
              <a:rPr lang="en-GB" sz="2400">
                <a:solidFill>
                  <a:srgbClr val="0C3D52"/>
                </a:solidFill>
                <a:latin typeface="Arial"/>
                <a:ea typeface="Arial"/>
                <a:cs typeface="Arial"/>
                <a:sym typeface="Arial"/>
              </a:rPr>
              <a:t>Make fun of you, your religion, sexuality or culture</a:t>
            </a:r>
            <a:endParaRPr sz="2400">
              <a:solidFill>
                <a:srgbClr val="0C3D52"/>
              </a:solidFill>
              <a:latin typeface="Arial"/>
              <a:ea typeface="Arial"/>
              <a:cs typeface="Arial"/>
              <a:sym typeface="Arial"/>
            </a:endParaRPr>
          </a:p>
          <a:p>
            <a:pPr marL="457200" lvl="0" indent="-381000" algn="l" rtl="0">
              <a:lnSpc>
                <a:spcPct val="130000"/>
              </a:lnSpc>
              <a:spcBef>
                <a:spcPts val="0"/>
              </a:spcBef>
              <a:spcAft>
                <a:spcPts val="0"/>
              </a:spcAft>
              <a:buClr>
                <a:srgbClr val="0C3D52"/>
              </a:buClr>
              <a:buSzPts val="2400"/>
              <a:buChar char="●"/>
            </a:pPr>
            <a:r>
              <a:rPr lang="en-GB" sz="2400">
                <a:solidFill>
                  <a:srgbClr val="0C3D52"/>
                </a:solidFill>
                <a:latin typeface="Arial"/>
                <a:ea typeface="Arial"/>
                <a:cs typeface="Arial"/>
                <a:sym typeface="Arial"/>
              </a:rPr>
              <a:t>Put you in danger or make you feel unsafe.</a:t>
            </a:r>
            <a:endParaRPr sz="2400">
              <a:solidFill>
                <a:srgbClr val="0C3D52"/>
              </a:solidFill>
              <a:latin typeface="Arial"/>
              <a:ea typeface="Arial"/>
              <a:cs typeface="Arial"/>
              <a:sym typeface="Arial"/>
            </a:endParaRPr>
          </a:p>
          <a:p>
            <a:pPr marL="0" lvl="0" indent="0" algn="l" rtl="0">
              <a:spcBef>
                <a:spcPts val="2400"/>
              </a:spcBef>
              <a:spcAft>
                <a:spcPts val="0"/>
              </a:spcAft>
              <a:buNone/>
            </a:pPr>
            <a:endParaRPr/>
          </a:p>
        </p:txBody>
      </p:sp>
      <p:sp>
        <p:nvSpPr>
          <p:cNvPr id="76" name="Google Shape;76;g4ddb48167e_0_34:notes"/>
          <p:cNvSpPr txBox="1">
            <a:spLocks noGrp="1"/>
          </p:cNvSpPr>
          <p:nvPr>
            <p:ph type="sldNum" idx="12"/>
          </p:nvPr>
        </p:nvSpPr>
        <p:spPr>
          <a:xfrm>
            <a:off x="3777607" y="9377316"/>
            <a:ext cx="28899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db48167e_0_14: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db48167e_0_14: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4ddb48167e_0_14:notes"/>
          <p:cNvSpPr txBox="1">
            <a:spLocks noGrp="1"/>
          </p:cNvSpPr>
          <p:nvPr>
            <p:ph type="sldNum" idx="12"/>
          </p:nvPr>
        </p:nvSpPr>
        <p:spPr>
          <a:xfrm>
            <a:off x="3777607" y="9377316"/>
            <a:ext cx="28899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dcd6bfb77_0_0: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dcd6bfb77_0_0: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4dcd6bfb77_0_0:notes"/>
          <p:cNvSpPr txBox="1">
            <a:spLocks noGrp="1"/>
          </p:cNvSpPr>
          <p:nvPr>
            <p:ph type="sldNum" idx="12"/>
          </p:nvPr>
        </p:nvSpPr>
        <p:spPr>
          <a:xfrm>
            <a:off x="3777607" y="9377316"/>
            <a:ext cx="28899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934d954ff1b5cf_18: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6934d954ff1b5cf_18: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2c2df701261bed0_82: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62c2df701261bed0_82: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dcd6bfb77_0_6:notes"/>
          <p:cNvSpPr>
            <a:spLocks noGrp="1" noRot="1" noChangeAspect="1"/>
          </p:cNvSpPr>
          <p:nvPr>
            <p:ph type="sldImg" idx="2"/>
          </p:nvPr>
        </p:nvSpPr>
        <p:spPr>
          <a:xfrm>
            <a:off x="866775" y="739775"/>
            <a:ext cx="4935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dcd6bfb77_0_6:notes"/>
          <p:cNvSpPr txBox="1">
            <a:spLocks noGrp="1"/>
          </p:cNvSpPr>
          <p:nvPr>
            <p:ph type="body" idx="1"/>
          </p:nvPr>
        </p:nvSpPr>
        <p:spPr>
          <a:xfrm>
            <a:off x="666909" y="4689515"/>
            <a:ext cx="53352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4dcd6bfb77_0_6:notes"/>
          <p:cNvSpPr txBox="1">
            <a:spLocks noGrp="1"/>
          </p:cNvSpPr>
          <p:nvPr>
            <p:ph type="sldNum" idx="12"/>
          </p:nvPr>
        </p:nvSpPr>
        <p:spPr>
          <a:xfrm>
            <a:off x="3777607" y="9377316"/>
            <a:ext cx="2889900" cy="49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8" name="Google Shape;18;p2" descr="AfC_RGB-Colour_ForGreyBackground.png"/>
          <p:cNvPicPr preferRelativeResize="0"/>
          <p:nvPr/>
        </p:nvPicPr>
        <p:blipFill rotWithShape="1">
          <a:blip r:embed="rId3">
            <a:alphaModFix/>
          </a:blip>
          <a:srcRect/>
          <a:stretch/>
        </p:blipFill>
        <p:spPr>
          <a:xfrm>
            <a:off x="488116" y="5662725"/>
            <a:ext cx="2979704" cy="7721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efault"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 name="Google Shape;2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on grey background)">
  <p:cSld name="End slide (on grey background)">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0" y="0"/>
            <a:ext cx="9144000" cy="6858000"/>
          </a:xfrm>
          <a:prstGeom prst="rect">
            <a:avLst/>
          </a:prstGeom>
          <a:noFill/>
          <a:ln>
            <a:noFill/>
          </a:ln>
        </p:spPr>
      </p:pic>
      <p:cxnSp>
        <p:nvCxnSpPr>
          <p:cNvPr id="26" name="Google Shape;26;p5"/>
          <p:cNvCxnSpPr/>
          <p:nvPr/>
        </p:nvCxnSpPr>
        <p:spPr>
          <a:xfrm>
            <a:off x="3396376" y="3460261"/>
            <a:ext cx="2434231" cy="0"/>
          </a:xfrm>
          <a:prstGeom prst="straightConnector1">
            <a:avLst/>
          </a:prstGeom>
          <a:noFill/>
          <a:ln w="9525" cap="flat" cmpd="sng">
            <a:solidFill>
              <a:srgbClr val="F4C239"/>
            </a:solidFill>
            <a:prstDash val="solid"/>
            <a:round/>
            <a:headEnd type="none" w="sm" len="sm"/>
            <a:tailEnd type="none" w="sm" len="sm"/>
          </a:ln>
        </p:spPr>
      </p:cxnSp>
      <p:sp>
        <p:nvSpPr>
          <p:cNvPr id="27" name="Google Shape;27;p5"/>
          <p:cNvSpPr txBox="1">
            <a:spLocks noGrp="1"/>
          </p:cNvSpPr>
          <p:nvPr>
            <p:ph type="body" idx="1"/>
          </p:nvPr>
        </p:nvSpPr>
        <p:spPr>
          <a:xfrm>
            <a:off x="1849683" y="2627088"/>
            <a:ext cx="5447880" cy="780685"/>
          </a:xfrm>
          <a:prstGeom prst="rect">
            <a:avLst/>
          </a:prstGeom>
          <a:noFill/>
          <a:ln>
            <a:noFill/>
          </a:ln>
        </p:spPr>
        <p:txBody>
          <a:bodyPr spcFirstLastPara="1" wrap="square" lIns="91425" tIns="45700" rIns="91425" bIns="45700" anchor="t" anchorCtr="0"/>
          <a:lstStyle>
            <a:lvl1pPr marL="457200" lvl="0" indent="-228600" algn="ctr">
              <a:spcBef>
                <a:spcPts val="72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8" name="Google Shape;28;p5" descr="AfC_RGB-Colour_ForGreyBackground.png"/>
          <p:cNvPicPr preferRelativeResize="0"/>
          <p:nvPr/>
        </p:nvPicPr>
        <p:blipFill rotWithShape="1">
          <a:blip r:embed="rId3">
            <a:alphaModFix/>
          </a:blip>
          <a:srcRect/>
          <a:stretch/>
        </p:blipFill>
        <p:spPr>
          <a:xfrm>
            <a:off x="488116" y="5662725"/>
            <a:ext cx="2979704" cy="7721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on grey background)">
  <p:cSld name="Section break (on grey background)">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pline">
  <p:cSld name="Strapline">
    <p:spTree>
      <p:nvGrpSpPr>
        <p:cNvPr id="1" name="Shape 33"/>
        <p:cNvGrpSpPr/>
        <p:nvPr/>
      </p:nvGrpSpPr>
      <p:grpSpPr>
        <a:xfrm>
          <a:off x="0" y="0"/>
          <a:ext cx="0" cy="0"/>
          <a:chOff x="0" y="0"/>
          <a:chExt cx="0" cy="0"/>
        </a:xfrm>
      </p:grpSpPr>
      <p:pic>
        <p:nvPicPr>
          <p:cNvPr id="34" name="Google Shape;34;p8" descr="AfC_PPT_Corporate_13A_backgrounds_2.eps"/>
          <p:cNvPicPr preferRelativeResize="0"/>
          <p:nvPr/>
        </p:nvPicPr>
        <p:blipFill rotWithShape="1">
          <a:blip r:embed="rId2">
            <a:alphaModFix/>
          </a:blip>
          <a:srcRect/>
          <a:stretch/>
        </p:blipFill>
        <p:spPr>
          <a:xfrm>
            <a:off x="0" y="0"/>
            <a:ext cx="9180000" cy="6885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0" y="5321300"/>
            <a:ext cx="9144000" cy="1539875"/>
          </a:xfrm>
          <a:prstGeom prst="rect">
            <a:avLst/>
          </a:prstGeom>
          <a:noFill/>
          <a:ln>
            <a:noFill/>
          </a:ln>
        </p:spPr>
      </p:pic>
      <p:sp>
        <p:nvSpPr>
          <p:cNvPr id="37" name="Google Shape;37;p9"/>
          <p:cNvSpPr txBox="1">
            <a:spLocks noGrp="1"/>
          </p:cNvSpPr>
          <p:nvPr>
            <p:ph type="ctrTitle"/>
          </p:nvPr>
        </p:nvSpPr>
        <p:spPr>
          <a:xfrm>
            <a:off x="304800" y="3048000"/>
            <a:ext cx="87630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subTitle" idx="1"/>
          </p:nvPr>
        </p:nvSpPr>
        <p:spPr>
          <a:xfrm>
            <a:off x="304800" y="4343400"/>
            <a:ext cx="8763000" cy="762000"/>
          </a:xfrm>
          <a:prstGeom prst="rect">
            <a:avLst/>
          </a:prstGeom>
          <a:noFill/>
          <a:ln>
            <a:noFill/>
          </a:ln>
        </p:spPr>
        <p:txBody>
          <a:bodyPr spcFirstLastPara="1" wrap="square" lIns="91425" tIns="45700" rIns="91425" bIns="45700" anchor="t" anchorCtr="0"/>
          <a:lstStyle>
            <a:lvl1pPr lvl="0" algn="l">
              <a:spcBef>
                <a:spcPts val="400"/>
              </a:spcBef>
              <a:spcAft>
                <a:spcPts val="0"/>
              </a:spcAft>
              <a:buClr>
                <a:schemeClr val="dk1"/>
              </a:buClr>
              <a:buSzPts val="2000"/>
              <a:buFont typeface="Noto Sans Symbols"/>
              <a:buNone/>
              <a:defRPr sz="2000" b="1"/>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3">
            <a:alphaModFix/>
          </a:blip>
          <a:srcRect/>
          <a:stretch/>
        </p:blipFill>
        <p:spPr>
          <a:xfrm>
            <a:off x="0" y="5321300"/>
            <a:ext cx="9144000" cy="15398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3"/>
          <p:cNvSpPr txBox="1">
            <a:spLocks noGrp="1"/>
          </p:cNvSpPr>
          <p:nvPr>
            <p:ph type="subTitle" idx="4294967295"/>
          </p:nvPr>
        </p:nvSpPr>
        <p:spPr>
          <a:xfrm>
            <a:off x="12299" y="218537"/>
            <a:ext cx="9119400" cy="5256600"/>
          </a:xfrm>
          <a:prstGeom prst="rect">
            <a:avLst/>
          </a:prstGeom>
          <a:noFill/>
          <a:ln>
            <a:noFill/>
          </a:ln>
        </p:spPr>
        <p:txBody>
          <a:bodyPr spcFirstLastPara="1" wrap="square" lIns="91425" tIns="45700" rIns="91425" bIns="45700" anchor="t" anchorCtr="0">
            <a:noAutofit/>
          </a:bodyPr>
          <a:lstStyle/>
          <a:p>
            <a:pPr marL="0" marR="0" lvl="0" indent="0" algn="ctr" rtl="0">
              <a:spcBef>
                <a:spcPts val="800"/>
              </a:spcBef>
              <a:spcAft>
                <a:spcPts val="0"/>
              </a:spcAft>
              <a:buClr>
                <a:srgbClr val="FFC000"/>
              </a:buClr>
              <a:buSzPts val="4000"/>
              <a:buFont typeface="Arial"/>
              <a:buNone/>
            </a:pPr>
            <a:r>
              <a:rPr lang="en-GB" sz="4000" b="1">
                <a:solidFill>
                  <a:srgbClr val="FFC000"/>
                </a:solidFill>
                <a:latin typeface="Comic Sans MS"/>
                <a:ea typeface="Comic Sans MS"/>
                <a:cs typeface="Comic Sans MS"/>
                <a:sym typeface="Comic Sans MS"/>
              </a:rPr>
              <a:t>Parent Presentation</a:t>
            </a:r>
            <a:endParaRPr sz="4000" b="1">
              <a:solidFill>
                <a:srgbClr val="FFC000"/>
              </a:solidFill>
              <a:latin typeface="Comic Sans MS"/>
              <a:ea typeface="Comic Sans MS"/>
              <a:cs typeface="Comic Sans MS"/>
              <a:sym typeface="Comic Sans MS"/>
            </a:endParaRPr>
          </a:p>
          <a:p>
            <a:pPr marL="0" marR="0" lvl="0" indent="0" algn="ctr" rtl="0">
              <a:spcBef>
                <a:spcPts val="800"/>
              </a:spcBef>
              <a:spcAft>
                <a:spcPts val="0"/>
              </a:spcAft>
              <a:buClr>
                <a:srgbClr val="FFC000"/>
              </a:buClr>
              <a:buSzPts val="4000"/>
              <a:buFont typeface="Arial"/>
              <a:buNone/>
            </a:pPr>
            <a:r>
              <a:rPr lang="en-GB" sz="4000" b="1">
                <a:solidFill>
                  <a:srgbClr val="FFC000"/>
                </a:solidFill>
                <a:latin typeface="Comic Sans MS"/>
                <a:ea typeface="Comic Sans MS"/>
                <a:cs typeface="Comic Sans MS"/>
                <a:sym typeface="Comic Sans MS"/>
              </a:rPr>
              <a:t>Supporting Children’s Friendship and Social Communication</a:t>
            </a:r>
            <a:endParaRPr/>
          </a:p>
          <a:p>
            <a:pPr marL="0" marR="0" lvl="0" indent="0" algn="ctr" rtl="0">
              <a:spcBef>
                <a:spcPts val="800"/>
              </a:spcBef>
              <a:spcAft>
                <a:spcPts val="0"/>
              </a:spcAft>
              <a:buClr>
                <a:schemeClr val="dk1"/>
              </a:buClr>
              <a:buSzPts val="4000"/>
              <a:buFont typeface="Arial"/>
              <a:buNone/>
            </a:pPr>
            <a:endParaRPr sz="4000" b="0" i="0" u="none" strike="noStrike" cap="none">
              <a:solidFill>
                <a:srgbClr val="FFC000"/>
              </a:solidFill>
              <a:latin typeface="Comic Sans MS"/>
              <a:ea typeface="Comic Sans MS"/>
              <a:cs typeface="Comic Sans MS"/>
              <a:sym typeface="Comic Sans MS"/>
            </a:endParaRPr>
          </a:p>
          <a:p>
            <a:pPr marL="0" marR="0" lvl="0" indent="0" algn="ctr" rtl="0">
              <a:spcBef>
                <a:spcPts val="800"/>
              </a:spcBef>
              <a:spcAft>
                <a:spcPts val="0"/>
              </a:spcAft>
              <a:buClr>
                <a:srgbClr val="FFC000"/>
              </a:buClr>
              <a:buSzPts val="4000"/>
              <a:buFont typeface="Arial"/>
              <a:buNone/>
            </a:pPr>
            <a:r>
              <a:rPr lang="en-GB" sz="4000">
                <a:solidFill>
                  <a:srgbClr val="FFC000"/>
                </a:solidFill>
                <a:latin typeface="Comic Sans MS"/>
                <a:ea typeface="Comic Sans MS"/>
                <a:cs typeface="Comic Sans MS"/>
                <a:sym typeface="Comic Sans MS"/>
              </a:rPr>
              <a:t>Thursday 31st January</a:t>
            </a:r>
            <a:r>
              <a:rPr lang="en-GB" sz="4000" b="0" i="0" u="none" strike="noStrike" cap="none">
                <a:solidFill>
                  <a:srgbClr val="FFC000"/>
                </a:solidFill>
                <a:latin typeface="Comic Sans MS"/>
                <a:ea typeface="Comic Sans MS"/>
                <a:cs typeface="Comic Sans MS"/>
                <a:sym typeface="Comic Sans MS"/>
              </a:rPr>
              <a:t>, 2018</a:t>
            </a:r>
            <a:endParaRPr/>
          </a:p>
          <a:p>
            <a:pPr marL="0" marR="0" lvl="0" indent="0" algn="ctr" rtl="0">
              <a:spcBef>
                <a:spcPts val="800"/>
              </a:spcBef>
              <a:spcAft>
                <a:spcPts val="0"/>
              </a:spcAft>
              <a:buClr>
                <a:srgbClr val="FFC000"/>
              </a:buClr>
              <a:buSzPts val="4000"/>
              <a:buFont typeface="Arial"/>
              <a:buNone/>
            </a:pPr>
            <a:r>
              <a:rPr lang="en-GB" sz="4000" b="0" i="0" u="none" strike="noStrike" cap="none">
                <a:solidFill>
                  <a:srgbClr val="FFC000"/>
                </a:solidFill>
                <a:latin typeface="Comic Sans MS"/>
                <a:ea typeface="Comic Sans MS"/>
                <a:cs typeface="Comic Sans MS"/>
                <a:sym typeface="Comic Sans MS"/>
              </a:rPr>
              <a:t> </a:t>
            </a:r>
            <a:endParaRPr/>
          </a:p>
          <a:p>
            <a:pPr marL="0" marR="0" lvl="0" indent="0" algn="ctr" rtl="0">
              <a:spcBef>
                <a:spcPts val="800"/>
              </a:spcBef>
              <a:spcAft>
                <a:spcPts val="0"/>
              </a:spcAft>
              <a:buClr>
                <a:srgbClr val="FFC000"/>
              </a:buClr>
              <a:buSzPts val="4000"/>
              <a:buFont typeface="Arial"/>
              <a:buNone/>
            </a:pPr>
            <a:r>
              <a:rPr lang="en-GB" sz="4000">
                <a:solidFill>
                  <a:srgbClr val="FFC000"/>
                </a:solidFill>
                <a:latin typeface="Comic Sans MS"/>
                <a:ea typeface="Comic Sans MS"/>
                <a:cs typeface="Comic Sans MS"/>
                <a:sym typeface="Comic Sans MS"/>
              </a:rPr>
              <a:t>Josephine Burke </a:t>
            </a:r>
            <a:r>
              <a:rPr lang="en-GB" sz="4000" b="0" i="0" u="none" strike="noStrike" cap="none">
                <a:solidFill>
                  <a:srgbClr val="FFC000"/>
                </a:solidFill>
                <a:latin typeface="Comic Sans MS"/>
                <a:ea typeface="Comic Sans MS"/>
                <a:cs typeface="Comic Sans MS"/>
                <a:sym typeface="Comic Sans MS"/>
              </a:rPr>
              <a:t> </a:t>
            </a:r>
            <a:endParaRPr/>
          </a:p>
          <a:p>
            <a:pPr marL="0" marR="0" lvl="0" indent="0" algn="ctr" rtl="0">
              <a:spcBef>
                <a:spcPts val="440"/>
              </a:spcBef>
              <a:spcAft>
                <a:spcPts val="0"/>
              </a:spcAft>
              <a:buClr>
                <a:srgbClr val="FFC000"/>
              </a:buClr>
              <a:buSzPts val="2000"/>
              <a:buFont typeface="Arial"/>
              <a:buNone/>
            </a:pPr>
            <a:r>
              <a:rPr lang="en-GB" sz="2000" b="1" i="0" u="none" strike="noStrike" cap="none">
                <a:solidFill>
                  <a:srgbClr val="FFC000"/>
                </a:solidFill>
                <a:latin typeface="Comic Sans MS"/>
                <a:ea typeface="Comic Sans MS"/>
                <a:cs typeface="Comic Sans MS"/>
                <a:sym typeface="Comic Sans MS"/>
              </a:rPr>
              <a:t>        </a:t>
            </a:r>
            <a:r>
              <a:rPr lang="en-GB" sz="2200" b="1">
                <a:solidFill>
                  <a:srgbClr val="FFC000"/>
                </a:solidFill>
                <a:latin typeface="Comic Sans MS"/>
                <a:ea typeface="Comic Sans MS"/>
                <a:cs typeface="Comic Sans MS"/>
                <a:sym typeface="Comic Sans MS"/>
              </a:rPr>
              <a:t>Art Psychotherapist		</a:t>
            </a:r>
            <a:endParaRPr/>
          </a:p>
          <a:p>
            <a:pPr marL="0" marR="0" lvl="0" indent="0" algn="ctr" rtl="0">
              <a:spcBef>
                <a:spcPts val="440"/>
              </a:spcBef>
              <a:spcAft>
                <a:spcPts val="0"/>
              </a:spcAft>
              <a:buClr>
                <a:srgbClr val="FFC000"/>
              </a:buClr>
              <a:buSzPts val="2200"/>
              <a:buFont typeface="Arial"/>
              <a:buNone/>
            </a:pPr>
            <a:r>
              <a:rPr lang="en-GB" sz="2200" b="1" i="0" u="none" strike="noStrike" cap="none">
                <a:solidFill>
                  <a:srgbClr val="FFC000"/>
                </a:solidFill>
                <a:latin typeface="Comic Sans MS"/>
                <a:ea typeface="Comic Sans MS"/>
                <a:cs typeface="Comic Sans MS"/>
                <a:sym typeface="Comic Sans MS"/>
              </a:rPr>
              <a:t>  </a:t>
            </a:r>
            <a:r>
              <a:rPr lang="en-GB" sz="2200" b="1">
                <a:solidFill>
                  <a:srgbClr val="FFC000"/>
                </a:solidFill>
                <a:latin typeface="Comic Sans MS"/>
                <a:ea typeface="Comic Sans MS"/>
                <a:cs typeface="Comic Sans MS"/>
                <a:sym typeface="Comic Sans MS"/>
              </a:rPr>
              <a:t>Mental Health Clinician</a:t>
            </a:r>
            <a:endParaRPr/>
          </a:p>
          <a:p>
            <a:pPr marL="0" marR="0" lvl="0" indent="0" algn="l" rtl="0">
              <a:spcBef>
                <a:spcPts val="400"/>
              </a:spcBef>
              <a:spcAft>
                <a:spcPts val="0"/>
              </a:spcAft>
              <a:buClr>
                <a:schemeClr val="dk1"/>
              </a:buClr>
              <a:buSzPts val="2000"/>
              <a:buFont typeface="Arial"/>
              <a:buNone/>
            </a:pPr>
            <a:endParaRPr sz="2000" b="1" i="0" u="none" strike="noStrike" cap="none">
              <a:solidFill>
                <a:srgbClr val="FFC0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idx="4294967295"/>
          </p:nvPr>
        </p:nvSpPr>
        <p:spPr>
          <a:xfrm>
            <a:off x="1034415" y="240269"/>
            <a:ext cx="68580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sz="3400"/>
              <a:t>Communication </a:t>
            </a:r>
            <a:endParaRPr sz="3400"/>
          </a:p>
        </p:txBody>
      </p:sp>
      <p:sp>
        <p:nvSpPr>
          <p:cNvPr id="140" name="Google Shape;140;p22"/>
          <p:cNvSpPr txBox="1">
            <a:spLocks noGrp="1"/>
          </p:cNvSpPr>
          <p:nvPr>
            <p:ph type="body" idx="4294967295"/>
          </p:nvPr>
        </p:nvSpPr>
        <p:spPr>
          <a:xfrm>
            <a:off x="1073280" y="1675166"/>
            <a:ext cx="6780300" cy="4468500"/>
          </a:xfrm>
          <a:prstGeom prst="rect">
            <a:avLst/>
          </a:prstGeom>
          <a:noFill/>
          <a:ln>
            <a:noFill/>
          </a:ln>
        </p:spPr>
        <p:txBody>
          <a:bodyPr spcFirstLastPara="1" wrap="square" lIns="91425" tIns="45700" rIns="91425" bIns="45700" anchor="t" anchorCtr="0">
            <a:noAutofit/>
          </a:bodyPr>
          <a:lstStyle/>
          <a:p>
            <a:pPr marL="457200" lvl="0" indent="-431800" algn="l" rtl="0">
              <a:lnSpc>
                <a:spcPct val="70000"/>
              </a:lnSpc>
              <a:spcBef>
                <a:spcPts val="560"/>
              </a:spcBef>
              <a:spcAft>
                <a:spcPts val="0"/>
              </a:spcAft>
              <a:buSzPts val="3200"/>
              <a:buChar char="•"/>
            </a:pPr>
            <a:r>
              <a:rPr lang="en-GB"/>
              <a:t>Talking/Listening</a:t>
            </a:r>
            <a:endParaRPr/>
          </a:p>
          <a:p>
            <a:pPr marL="457200" lvl="0" indent="-431800" algn="l" rtl="0">
              <a:lnSpc>
                <a:spcPct val="70000"/>
              </a:lnSpc>
              <a:spcBef>
                <a:spcPts val="0"/>
              </a:spcBef>
              <a:spcAft>
                <a:spcPts val="0"/>
              </a:spcAft>
              <a:buSzPts val="3200"/>
              <a:buChar char="•"/>
            </a:pPr>
            <a:r>
              <a:rPr lang="en-GB"/>
              <a:t>Provide space for this</a:t>
            </a:r>
            <a:endParaRPr/>
          </a:p>
          <a:p>
            <a:pPr marL="457200" lvl="0" indent="-431800" algn="l" rtl="0">
              <a:lnSpc>
                <a:spcPct val="70000"/>
              </a:lnSpc>
              <a:spcBef>
                <a:spcPts val="0"/>
              </a:spcBef>
              <a:spcAft>
                <a:spcPts val="0"/>
              </a:spcAft>
              <a:buSzPts val="3200"/>
              <a:buChar char="•"/>
            </a:pPr>
            <a:r>
              <a:rPr lang="en-GB"/>
              <a:t>Empathy</a:t>
            </a:r>
            <a:endParaRPr/>
          </a:p>
          <a:p>
            <a:pPr marL="457200" lvl="0" indent="-431800" algn="l" rtl="0">
              <a:lnSpc>
                <a:spcPct val="70000"/>
              </a:lnSpc>
              <a:spcBef>
                <a:spcPts val="0"/>
              </a:spcBef>
              <a:spcAft>
                <a:spcPts val="0"/>
              </a:spcAft>
              <a:buSzPts val="3200"/>
              <a:buChar char="•"/>
            </a:pPr>
            <a:r>
              <a:rPr lang="en-GB"/>
              <a:t>Problem-solving</a:t>
            </a:r>
            <a:endParaRPr/>
          </a:p>
          <a:p>
            <a:pPr marL="457200" lvl="0" indent="-431800" algn="l" rtl="0">
              <a:lnSpc>
                <a:spcPct val="70000"/>
              </a:lnSpc>
              <a:spcBef>
                <a:spcPts val="0"/>
              </a:spcBef>
              <a:spcAft>
                <a:spcPts val="0"/>
              </a:spcAft>
              <a:buSzPts val="3200"/>
              <a:buChar char="•"/>
            </a:pPr>
            <a:r>
              <a:rPr lang="en-GB"/>
              <a:t>Celebrating mistakes </a:t>
            </a:r>
            <a:endParaRPr/>
          </a:p>
          <a:p>
            <a:pPr marL="457200" lvl="0" indent="-431800" algn="l" rtl="0">
              <a:lnSpc>
                <a:spcPct val="70000"/>
              </a:lnSpc>
              <a:spcBef>
                <a:spcPts val="0"/>
              </a:spcBef>
              <a:spcAft>
                <a:spcPts val="0"/>
              </a:spcAft>
              <a:buSzPts val="3200"/>
              <a:buChar char="•"/>
            </a:pPr>
            <a:r>
              <a:rPr lang="en-GB"/>
              <a:t>Don’t try to fix it</a:t>
            </a:r>
            <a:endParaRPr/>
          </a:p>
          <a:p>
            <a:pPr marL="457200" lvl="0" indent="-431800" algn="l" rtl="0">
              <a:lnSpc>
                <a:spcPct val="70000"/>
              </a:lnSpc>
              <a:spcBef>
                <a:spcPts val="0"/>
              </a:spcBef>
              <a:spcAft>
                <a:spcPts val="0"/>
              </a:spcAft>
              <a:buSzPts val="3200"/>
              <a:buChar char="•"/>
            </a:pPr>
            <a:r>
              <a:rPr lang="en-GB"/>
              <a:t>Curious questioning</a:t>
            </a:r>
            <a:endParaRPr/>
          </a:p>
          <a:p>
            <a:pPr marL="0" lvl="0" indent="0" algn="l" rtl="0">
              <a:lnSpc>
                <a:spcPct val="70000"/>
              </a:lnSpc>
              <a:spcBef>
                <a:spcPts val="560"/>
              </a:spcBef>
              <a:spcAft>
                <a:spcPts val="0"/>
              </a:spcAft>
              <a:buNone/>
            </a:pPr>
            <a:endParaRPr/>
          </a:p>
        </p:txBody>
      </p:sp>
      <p:pic>
        <p:nvPicPr>
          <p:cNvPr id="141" name="Google Shape;141;p22"/>
          <p:cNvPicPr preferRelativeResize="0"/>
          <p:nvPr/>
        </p:nvPicPr>
        <p:blipFill>
          <a:blip r:embed="rId3">
            <a:alphaModFix/>
          </a:blip>
          <a:stretch>
            <a:fillRect/>
          </a:stretch>
        </p:blipFill>
        <p:spPr>
          <a:xfrm>
            <a:off x="5728335" y="1492555"/>
            <a:ext cx="3295650" cy="4651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idx="4294967295"/>
          </p:nvPr>
        </p:nvSpPr>
        <p:spPr>
          <a:xfrm>
            <a:off x="1034415" y="240269"/>
            <a:ext cx="68580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GB"/>
              <a:t>Boundaries and limit setting</a:t>
            </a:r>
            <a:endParaRPr/>
          </a:p>
        </p:txBody>
      </p:sp>
      <p:sp>
        <p:nvSpPr>
          <p:cNvPr id="147" name="Google Shape;147;p23"/>
          <p:cNvSpPr txBox="1">
            <a:spLocks noGrp="1"/>
          </p:cNvSpPr>
          <p:nvPr>
            <p:ph type="body" idx="4294967295"/>
          </p:nvPr>
        </p:nvSpPr>
        <p:spPr>
          <a:xfrm>
            <a:off x="317190" y="1114650"/>
            <a:ext cx="8006700" cy="4628700"/>
          </a:xfrm>
          <a:prstGeom prst="rect">
            <a:avLst/>
          </a:prstGeom>
          <a:noFill/>
          <a:ln>
            <a:noFill/>
          </a:ln>
        </p:spPr>
        <p:txBody>
          <a:bodyPr spcFirstLastPara="1" wrap="square" lIns="91425" tIns="45700" rIns="91425" bIns="45700" anchor="t" anchorCtr="0">
            <a:noAutofit/>
          </a:bodyPr>
          <a:lstStyle/>
          <a:p>
            <a:pPr marL="457200" lvl="0" indent="-431800" algn="l" rtl="0">
              <a:lnSpc>
                <a:spcPct val="70000"/>
              </a:lnSpc>
              <a:spcBef>
                <a:spcPts val="560"/>
              </a:spcBef>
              <a:spcAft>
                <a:spcPts val="0"/>
              </a:spcAft>
              <a:buSzPts val="3200"/>
              <a:buChar char="•"/>
            </a:pPr>
            <a:r>
              <a:rPr lang="en-GB"/>
              <a:t>Give space to communication</a:t>
            </a:r>
            <a:endParaRPr/>
          </a:p>
          <a:p>
            <a:pPr marL="457200" lvl="0" indent="-431800" algn="l" rtl="0">
              <a:lnSpc>
                <a:spcPct val="70000"/>
              </a:lnSpc>
              <a:spcBef>
                <a:spcPts val="0"/>
              </a:spcBef>
              <a:spcAft>
                <a:spcPts val="0"/>
              </a:spcAft>
              <a:buSzPts val="3200"/>
              <a:buChar char="•"/>
            </a:pPr>
            <a:r>
              <a:rPr lang="en-GB"/>
              <a:t>What is okay and what is not</a:t>
            </a:r>
            <a:endParaRPr/>
          </a:p>
          <a:p>
            <a:pPr marL="457200" lvl="0" indent="-431800" algn="l" rtl="0">
              <a:lnSpc>
                <a:spcPct val="70000"/>
              </a:lnSpc>
              <a:spcBef>
                <a:spcPts val="0"/>
              </a:spcBef>
              <a:spcAft>
                <a:spcPts val="0"/>
              </a:spcAft>
              <a:buSzPts val="3200"/>
              <a:buChar char="•"/>
            </a:pPr>
            <a:r>
              <a:rPr lang="en-GB"/>
              <a:t>Communicate feelings (I feel…)</a:t>
            </a:r>
            <a:endParaRPr/>
          </a:p>
          <a:p>
            <a:pPr marL="457200" lvl="0" indent="-431800" algn="l" rtl="0">
              <a:lnSpc>
                <a:spcPct val="70000"/>
              </a:lnSpc>
              <a:spcBef>
                <a:spcPts val="0"/>
              </a:spcBef>
              <a:spcAft>
                <a:spcPts val="0"/>
              </a:spcAft>
              <a:buSzPts val="3200"/>
              <a:buChar char="•"/>
            </a:pPr>
            <a:r>
              <a:rPr lang="en-GB"/>
              <a:t>Limit time to discuss difficult feelings</a:t>
            </a:r>
            <a:endParaRPr/>
          </a:p>
          <a:p>
            <a:pPr marL="0" lvl="0" indent="0" algn="l" rtl="0">
              <a:lnSpc>
                <a:spcPct val="70000"/>
              </a:lnSpc>
              <a:spcBef>
                <a:spcPts val="560"/>
              </a:spcBef>
              <a:spcAft>
                <a:spcPts val="0"/>
              </a:spcAft>
              <a:buNone/>
            </a:pPr>
            <a:endParaRPr/>
          </a:p>
        </p:txBody>
      </p:sp>
      <p:pic>
        <p:nvPicPr>
          <p:cNvPr id="148" name="Google Shape;148;p23"/>
          <p:cNvPicPr preferRelativeResize="0"/>
          <p:nvPr/>
        </p:nvPicPr>
        <p:blipFill>
          <a:blip r:embed="rId3">
            <a:alphaModFix/>
          </a:blip>
          <a:stretch>
            <a:fillRect/>
          </a:stretch>
        </p:blipFill>
        <p:spPr>
          <a:xfrm>
            <a:off x="2243150" y="3341125"/>
            <a:ext cx="4154800" cy="321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p:nvPr/>
        </p:nvSpPr>
        <p:spPr>
          <a:xfrm>
            <a:off x="2304262" y="519430"/>
            <a:ext cx="4332300" cy="769500"/>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None/>
            </a:pPr>
            <a:r>
              <a:rPr lang="en-GB" sz="4400">
                <a:solidFill>
                  <a:schemeClr val="dk1"/>
                </a:solidFill>
                <a:latin typeface="Calibri"/>
                <a:ea typeface="Calibri"/>
                <a:cs typeface="Calibri"/>
                <a:sym typeface="Calibri"/>
              </a:rPr>
              <a:t>Questions?</a:t>
            </a:r>
            <a:endParaRPr sz="4400">
              <a:solidFill>
                <a:schemeClr val="dk1"/>
              </a:solidFill>
              <a:latin typeface="Calibri"/>
              <a:ea typeface="Calibri"/>
              <a:cs typeface="Calibri"/>
              <a:sym typeface="Calibri"/>
            </a:endParaRPr>
          </a:p>
        </p:txBody>
      </p:sp>
      <p:pic>
        <p:nvPicPr>
          <p:cNvPr id="154" name="Google Shape;154;p24"/>
          <p:cNvPicPr preferRelativeResize="0"/>
          <p:nvPr/>
        </p:nvPicPr>
        <p:blipFill>
          <a:blip r:embed="rId3">
            <a:alphaModFix/>
          </a:blip>
          <a:stretch>
            <a:fillRect/>
          </a:stretch>
        </p:blipFill>
        <p:spPr>
          <a:xfrm>
            <a:off x="2565400" y="1835665"/>
            <a:ext cx="3810000"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p:nvPr/>
        </p:nvSpPr>
        <p:spPr>
          <a:xfrm>
            <a:off x="926850" y="657300"/>
            <a:ext cx="7290300" cy="885900"/>
          </a:xfrm>
          <a:prstGeom prst="rect">
            <a:avLst/>
          </a:prstGeom>
          <a:noFill/>
          <a:ln>
            <a:noFill/>
          </a:ln>
        </p:spPr>
        <p:txBody>
          <a:bodyPr spcFirstLastPara="1" wrap="square" lIns="91425" tIns="91425" rIns="91425" bIns="91425" anchor="t" anchorCtr="0">
            <a:noAutofit/>
          </a:bodyPr>
          <a:lstStyle/>
          <a:p>
            <a:pPr marL="1371600" lvl="0" indent="457200" algn="l" rtl="0">
              <a:spcBef>
                <a:spcPts val="0"/>
              </a:spcBef>
              <a:spcAft>
                <a:spcPts val="0"/>
              </a:spcAft>
              <a:buNone/>
            </a:pPr>
            <a:r>
              <a:rPr lang="en-GB" sz="4400"/>
              <a:t>Expectations</a:t>
            </a:r>
            <a:endParaRPr sz="4400"/>
          </a:p>
        </p:txBody>
      </p:sp>
      <p:sp>
        <p:nvSpPr>
          <p:cNvPr id="57" name="Google Shape;57;p14"/>
          <p:cNvSpPr txBox="1"/>
          <p:nvPr/>
        </p:nvSpPr>
        <p:spPr>
          <a:xfrm>
            <a:off x="2746200" y="2938275"/>
            <a:ext cx="73353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4"/>
          <p:cNvSpPr txBox="1"/>
          <p:nvPr/>
        </p:nvSpPr>
        <p:spPr>
          <a:xfrm>
            <a:off x="653250" y="1748250"/>
            <a:ext cx="7335300" cy="3361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GB" sz="2400"/>
              <a:t>What are friendships</a:t>
            </a:r>
            <a:endParaRPr sz="2400"/>
          </a:p>
          <a:p>
            <a:pPr marL="457200" lvl="0" indent="-381000" algn="l" rtl="0">
              <a:spcBef>
                <a:spcPts val="0"/>
              </a:spcBef>
              <a:spcAft>
                <a:spcPts val="0"/>
              </a:spcAft>
              <a:buSzPts val="2400"/>
              <a:buChar char="●"/>
            </a:pPr>
            <a:r>
              <a:rPr lang="en-GB" sz="2400"/>
              <a:t>Difference to peer groups</a:t>
            </a:r>
            <a:endParaRPr sz="2400"/>
          </a:p>
          <a:p>
            <a:pPr marL="457200" lvl="0" indent="-381000" algn="l" rtl="0">
              <a:spcBef>
                <a:spcPts val="0"/>
              </a:spcBef>
              <a:spcAft>
                <a:spcPts val="0"/>
              </a:spcAft>
              <a:buSzPts val="2400"/>
              <a:buChar char="●"/>
            </a:pPr>
            <a:r>
              <a:rPr lang="en-GB" sz="2400"/>
              <a:t>Developmental stages of friendship</a:t>
            </a:r>
            <a:endParaRPr sz="2400"/>
          </a:p>
          <a:p>
            <a:pPr marL="457200" lvl="0" indent="-381000" algn="l" rtl="0">
              <a:spcBef>
                <a:spcPts val="0"/>
              </a:spcBef>
              <a:spcAft>
                <a:spcPts val="0"/>
              </a:spcAft>
              <a:buSzPts val="2400"/>
              <a:buChar char="●"/>
            </a:pPr>
            <a:r>
              <a:rPr lang="en-GB" sz="2400"/>
              <a:t>Stages of play</a:t>
            </a:r>
            <a:endParaRPr sz="2400"/>
          </a:p>
          <a:p>
            <a:pPr marL="457200" lvl="0" indent="-381000" algn="l" rtl="0">
              <a:spcBef>
                <a:spcPts val="0"/>
              </a:spcBef>
              <a:spcAft>
                <a:spcPts val="0"/>
              </a:spcAft>
              <a:buSzPts val="2400"/>
              <a:buChar char="●"/>
            </a:pPr>
            <a:r>
              <a:rPr lang="en-GB" sz="2400"/>
              <a:t>Co-operation and attachment</a:t>
            </a:r>
            <a:endParaRPr sz="2400"/>
          </a:p>
          <a:p>
            <a:pPr marL="457200" lvl="0" indent="-381000" algn="l" rtl="0">
              <a:spcBef>
                <a:spcPts val="0"/>
              </a:spcBef>
              <a:spcAft>
                <a:spcPts val="0"/>
              </a:spcAft>
              <a:buSzPts val="2400"/>
              <a:buChar char="●"/>
            </a:pPr>
            <a:r>
              <a:rPr lang="en-GB" sz="2400"/>
              <a:t>Encouraging friendships</a:t>
            </a:r>
            <a:endParaRPr sz="2400"/>
          </a:p>
          <a:p>
            <a:pPr marL="457200" lvl="0" indent="-381000" algn="l" rtl="0">
              <a:spcBef>
                <a:spcPts val="0"/>
              </a:spcBef>
              <a:spcAft>
                <a:spcPts val="0"/>
              </a:spcAft>
              <a:buSzPts val="2400"/>
              <a:buChar char="●"/>
            </a:pPr>
            <a:r>
              <a:rPr lang="en-GB" sz="2400"/>
              <a:t>Conflict</a:t>
            </a:r>
            <a:endParaRPr sz="2400"/>
          </a:p>
          <a:p>
            <a:pPr marL="457200" lvl="0" indent="-381000" algn="l" rtl="0">
              <a:spcBef>
                <a:spcPts val="0"/>
              </a:spcBef>
              <a:spcAft>
                <a:spcPts val="0"/>
              </a:spcAft>
              <a:buSzPts val="2400"/>
              <a:buChar char="●"/>
            </a:pPr>
            <a:r>
              <a:rPr lang="en-GB" sz="2400"/>
              <a:t>Communication</a:t>
            </a:r>
            <a:endParaRPr sz="2400"/>
          </a:p>
          <a:p>
            <a:pPr marL="457200" lvl="0" indent="-381000" algn="l" rtl="0">
              <a:spcBef>
                <a:spcPts val="0"/>
              </a:spcBef>
              <a:spcAft>
                <a:spcPts val="0"/>
              </a:spcAft>
              <a:buSzPts val="2400"/>
              <a:buChar char="●"/>
            </a:pPr>
            <a:r>
              <a:rPr lang="en-GB" sz="2400"/>
              <a:t>Boundary setting</a:t>
            </a:r>
            <a:endParaRPr sz="2400"/>
          </a:p>
          <a:p>
            <a:pPr marL="457200" lvl="0" indent="0" algn="l" rtl="0">
              <a:spcBef>
                <a:spcPts val="0"/>
              </a:spcBef>
              <a:spcAft>
                <a:spcPts val="0"/>
              </a:spcAft>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idx="4294967295"/>
          </p:nvPr>
        </p:nvSpPr>
        <p:spPr>
          <a:xfrm>
            <a:off x="457200" y="180525"/>
            <a:ext cx="82296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GB"/>
              <a:t>What are peer groups?</a:t>
            </a:r>
            <a:endParaRPr/>
          </a:p>
        </p:txBody>
      </p:sp>
      <p:sp>
        <p:nvSpPr>
          <p:cNvPr id="65" name="Google Shape;65;p15"/>
          <p:cNvSpPr/>
          <p:nvPr/>
        </p:nvSpPr>
        <p:spPr>
          <a:xfrm>
            <a:off x="251520" y="1412776"/>
            <a:ext cx="2339700" cy="1584300"/>
          </a:xfrm>
          <a:prstGeom prst="wedgeRoundRectCallout">
            <a:avLst>
              <a:gd name="adj1" fmla="val 67944"/>
              <a:gd name="adj2" fmla="val 71763"/>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Small group</a:t>
            </a:r>
            <a:endParaRPr sz="1800" b="0" i="0" u="none" strike="noStrike" cap="none">
              <a:solidFill>
                <a:schemeClr val="lt1"/>
              </a:solidFill>
              <a:latin typeface="Arial"/>
              <a:ea typeface="Arial"/>
              <a:cs typeface="Arial"/>
              <a:sym typeface="Arial"/>
            </a:endParaRPr>
          </a:p>
        </p:txBody>
      </p:sp>
      <p:pic>
        <p:nvPicPr>
          <p:cNvPr id="66" name="Google Shape;66;p15"/>
          <p:cNvPicPr preferRelativeResize="0"/>
          <p:nvPr/>
        </p:nvPicPr>
        <p:blipFill>
          <a:blip r:embed="rId3">
            <a:alphaModFix/>
          </a:blip>
          <a:stretch>
            <a:fillRect/>
          </a:stretch>
        </p:blipFill>
        <p:spPr>
          <a:xfrm>
            <a:off x="3117726" y="3060800"/>
            <a:ext cx="3270875" cy="2182375"/>
          </a:xfrm>
          <a:prstGeom prst="rect">
            <a:avLst/>
          </a:prstGeom>
          <a:noFill/>
          <a:ln>
            <a:noFill/>
          </a:ln>
        </p:spPr>
      </p:pic>
      <p:sp>
        <p:nvSpPr>
          <p:cNvPr id="67" name="Google Shape;67;p15"/>
          <p:cNvSpPr/>
          <p:nvPr/>
        </p:nvSpPr>
        <p:spPr>
          <a:xfrm>
            <a:off x="2720573" y="1323804"/>
            <a:ext cx="2339700" cy="1584300"/>
          </a:xfrm>
          <a:prstGeom prst="wedgeRoundRectCallout">
            <a:avLst>
              <a:gd name="adj1" fmla="val -21798"/>
              <a:gd name="adj2" fmla="val 88153"/>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Interact regularly</a:t>
            </a:r>
            <a:endParaRPr sz="1800" b="0" i="0" u="none" strike="noStrike" cap="none">
              <a:solidFill>
                <a:schemeClr val="lt1"/>
              </a:solidFill>
              <a:latin typeface="Arial"/>
              <a:ea typeface="Arial"/>
              <a:cs typeface="Arial"/>
              <a:sym typeface="Arial"/>
            </a:endParaRPr>
          </a:p>
        </p:txBody>
      </p:sp>
      <p:sp>
        <p:nvSpPr>
          <p:cNvPr id="68" name="Google Shape;68;p15"/>
          <p:cNvSpPr/>
          <p:nvPr/>
        </p:nvSpPr>
        <p:spPr>
          <a:xfrm>
            <a:off x="5189625" y="1379005"/>
            <a:ext cx="2339700" cy="1584300"/>
          </a:xfrm>
          <a:prstGeom prst="wedgeRoundRectCallout">
            <a:avLst>
              <a:gd name="adj1" fmla="val -43992"/>
              <a:gd name="adj2" fmla="val 76752"/>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Hang out</a:t>
            </a:r>
            <a:endParaRPr sz="1800" b="0" i="0" u="none" strike="noStrike" cap="none">
              <a:solidFill>
                <a:schemeClr val="lt1"/>
              </a:solidFill>
              <a:latin typeface="Arial"/>
              <a:ea typeface="Arial"/>
              <a:cs typeface="Arial"/>
              <a:sym typeface="Arial"/>
            </a:endParaRPr>
          </a:p>
        </p:txBody>
      </p:sp>
      <p:sp>
        <p:nvSpPr>
          <p:cNvPr id="69" name="Google Shape;69;p15"/>
          <p:cNvSpPr/>
          <p:nvPr/>
        </p:nvSpPr>
        <p:spPr>
          <a:xfrm>
            <a:off x="6713932" y="3060804"/>
            <a:ext cx="2339700" cy="1584300"/>
          </a:xfrm>
          <a:prstGeom prst="wedgeRoundRectCallout">
            <a:avLst>
              <a:gd name="adj1" fmla="val -83555"/>
              <a:gd name="adj2" fmla="val 6204"/>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Do activities</a:t>
            </a:r>
            <a:endParaRPr sz="1800" b="0" i="0" u="none" strike="noStrike" cap="none">
              <a:solidFill>
                <a:schemeClr val="lt1"/>
              </a:solidFill>
              <a:latin typeface="Arial"/>
              <a:ea typeface="Arial"/>
              <a:cs typeface="Arial"/>
              <a:sym typeface="Arial"/>
            </a:endParaRPr>
          </a:p>
        </p:txBody>
      </p:sp>
      <p:sp>
        <p:nvSpPr>
          <p:cNvPr id="70" name="Google Shape;70;p15"/>
          <p:cNvSpPr/>
          <p:nvPr/>
        </p:nvSpPr>
        <p:spPr>
          <a:xfrm>
            <a:off x="6759932" y="4793371"/>
            <a:ext cx="2339700" cy="1584300"/>
          </a:xfrm>
          <a:prstGeom prst="wedgeRoundRectCallout">
            <a:avLst>
              <a:gd name="adj1" fmla="val -82590"/>
              <a:gd name="adj2" fmla="val -42253"/>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Talk to each other</a:t>
            </a:r>
            <a:endParaRPr sz="1800" b="0" i="0" u="none" strike="noStrike" cap="none">
              <a:solidFill>
                <a:schemeClr val="lt1"/>
              </a:solidFill>
              <a:latin typeface="Arial"/>
              <a:ea typeface="Arial"/>
              <a:cs typeface="Arial"/>
              <a:sym typeface="Arial"/>
            </a:endParaRPr>
          </a:p>
        </p:txBody>
      </p:sp>
      <p:sp>
        <p:nvSpPr>
          <p:cNvPr id="71" name="Google Shape;71;p15"/>
          <p:cNvSpPr/>
          <p:nvPr/>
        </p:nvSpPr>
        <p:spPr>
          <a:xfrm>
            <a:off x="529429" y="4995079"/>
            <a:ext cx="2339700" cy="1584300"/>
          </a:xfrm>
          <a:prstGeom prst="wedgeRoundRectCallout">
            <a:avLst>
              <a:gd name="adj1" fmla="val 67944"/>
              <a:gd name="adj2" fmla="val -36552"/>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Tend to influence each other over time</a:t>
            </a:r>
            <a:endParaRPr sz="1800" b="0" i="0" u="none" strike="noStrike" cap="none">
              <a:solidFill>
                <a:schemeClr val="lt1"/>
              </a:solidFill>
              <a:latin typeface="Arial"/>
              <a:ea typeface="Arial"/>
              <a:cs typeface="Arial"/>
              <a:sym typeface="Arial"/>
            </a:endParaRPr>
          </a:p>
        </p:txBody>
      </p:sp>
      <p:sp>
        <p:nvSpPr>
          <p:cNvPr id="72" name="Google Shape;72;p15"/>
          <p:cNvSpPr/>
          <p:nvPr/>
        </p:nvSpPr>
        <p:spPr>
          <a:xfrm>
            <a:off x="122829" y="3272617"/>
            <a:ext cx="2339700" cy="1584300"/>
          </a:xfrm>
          <a:prstGeom prst="wedgeRoundRectCallout">
            <a:avLst>
              <a:gd name="adj1" fmla="val 81322"/>
              <a:gd name="adj2" fmla="val -27418"/>
              <a:gd name="adj3" fmla="val 16667"/>
            </a:avLst>
          </a:prstGeom>
          <a:solidFill>
            <a:schemeClr val="accent4"/>
          </a:solidFill>
          <a:ln w="26425" cap="flat" cmpd="sng">
            <a:solidFill>
              <a:srgbClr val="3741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Often share similar attributes &amp; characteristics</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3471400" y="2742400"/>
            <a:ext cx="2907400" cy="2907400"/>
          </a:xfrm>
          <a:prstGeom prst="rect">
            <a:avLst/>
          </a:prstGeom>
          <a:noFill/>
          <a:ln>
            <a:noFill/>
          </a:ln>
        </p:spPr>
      </p:pic>
      <p:sp>
        <p:nvSpPr>
          <p:cNvPr id="79" name="Google Shape;79;p16"/>
          <p:cNvSpPr txBox="1"/>
          <p:nvPr/>
        </p:nvSpPr>
        <p:spPr>
          <a:xfrm>
            <a:off x="1979400" y="122750"/>
            <a:ext cx="5768700" cy="13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a:t>What are friendships?</a:t>
            </a:r>
            <a:endParaRPr sz="4000"/>
          </a:p>
        </p:txBody>
      </p:sp>
      <p:sp>
        <p:nvSpPr>
          <p:cNvPr id="80" name="Google Shape;80;p16"/>
          <p:cNvSpPr/>
          <p:nvPr/>
        </p:nvSpPr>
        <p:spPr>
          <a:xfrm>
            <a:off x="560070" y="1236351"/>
            <a:ext cx="2339700" cy="1584300"/>
          </a:xfrm>
          <a:prstGeom prst="wedgeRoundRectCallout">
            <a:avLst>
              <a:gd name="adj1" fmla="val 67944"/>
              <a:gd name="adj2" fmla="val 71763"/>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Sense of equality</a:t>
            </a:r>
            <a:endParaRPr sz="1800" b="0" i="0" u="none" strike="noStrike" cap="none">
              <a:solidFill>
                <a:schemeClr val="lt1"/>
              </a:solidFill>
              <a:latin typeface="Arial"/>
              <a:ea typeface="Arial"/>
              <a:cs typeface="Arial"/>
              <a:sym typeface="Arial"/>
            </a:endParaRPr>
          </a:p>
        </p:txBody>
      </p:sp>
      <p:sp>
        <p:nvSpPr>
          <p:cNvPr id="81" name="Google Shape;81;p16"/>
          <p:cNvSpPr/>
          <p:nvPr/>
        </p:nvSpPr>
        <p:spPr>
          <a:xfrm>
            <a:off x="560079" y="3356992"/>
            <a:ext cx="2339700" cy="1584300"/>
          </a:xfrm>
          <a:prstGeom prst="wedgeRoundRectCallout">
            <a:avLst>
              <a:gd name="adj1" fmla="val 74216"/>
              <a:gd name="adj2" fmla="val -40828"/>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Supportive. </a:t>
            </a:r>
            <a:endParaRPr/>
          </a:p>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Give and take</a:t>
            </a:r>
            <a:endParaRPr sz="1800" b="0" i="0" u="none" strike="noStrike" cap="none">
              <a:solidFill>
                <a:schemeClr val="lt1"/>
              </a:solidFill>
              <a:latin typeface="Arial"/>
              <a:ea typeface="Arial"/>
              <a:cs typeface="Arial"/>
              <a:sym typeface="Arial"/>
            </a:endParaRPr>
          </a:p>
        </p:txBody>
      </p:sp>
      <p:sp>
        <p:nvSpPr>
          <p:cNvPr id="82" name="Google Shape;82;p16"/>
          <p:cNvSpPr/>
          <p:nvPr/>
        </p:nvSpPr>
        <p:spPr>
          <a:xfrm>
            <a:off x="560079" y="5163829"/>
            <a:ext cx="2339700" cy="1584300"/>
          </a:xfrm>
          <a:prstGeom prst="wedgeRoundRectCallout">
            <a:avLst>
              <a:gd name="adj1" fmla="val 67944"/>
              <a:gd name="adj2" fmla="val -36552"/>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Different to peer relationships or being socially skilled</a:t>
            </a:r>
            <a:endParaRPr sz="1800" b="0" i="0" u="none" strike="noStrike" cap="none">
              <a:solidFill>
                <a:schemeClr val="lt1"/>
              </a:solidFill>
              <a:latin typeface="Arial"/>
              <a:ea typeface="Arial"/>
              <a:cs typeface="Arial"/>
              <a:sym typeface="Arial"/>
            </a:endParaRPr>
          </a:p>
        </p:txBody>
      </p:sp>
      <p:sp>
        <p:nvSpPr>
          <p:cNvPr id="83" name="Google Shape;83;p16"/>
          <p:cNvSpPr/>
          <p:nvPr/>
        </p:nvSpPr>
        <p:spPr>
          <a:xfrm>
            <a:off x="3624823" y="1026091"/>
            <a:ext cx="2339700" cy="1584300"/>
          </a:xfrm>
          <a:prstGeom prst="wedgeRoundRectCallout">
            <a:avLst>
              <a:gd name="adj1" fmla="val -21798"/>
              <a:gd name="adj2" fmla="val 88153"/>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Dyadic in nature</a:t>
            </a:r>
            <a:endParaRPr sz="1800" b="0" i="0" u="none" strike="noStrike" cap="none">
              <a:solidFill>
                <a:schemeClr val="lt1"/>
              </a:solidFill>
              <a:latin typeface="Arial"/>
              <a:ea typeface="Arial"/>
              <a:cs typeface="Arial"/>
              <a:sym typeface="Arial"/>
            </a:endParaRPr>
          </a:p>
        </p:txBody>
      </p:sp>
      <p:sp>
        <p:nvSpPr>
          <p:cNvPr id="84" name="Google Shape;84;p16"/>
          <p:cNvSpPr/>
          <p:nvPr/>
        </p:nvSpPr>
        <p:spPr>
          <a:xfrm>
            <a:off x="6382725" y="1116330"/>
            <a:ext cx="2339700" cy="1584300"/>
          </a:xfrm>
          <a:prstGeom prst="wedgeRoundRectCallout">
            <a:avLst>
              <a:gd name="adj1" fmla="val -43992"/>
              <a:gd name="adj2" fmla="val 76752"/>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Reciprocal and mutual  Relationship</a:t>
            </a:r>
            <a:endParaRPr sz="1800" b="0" i="0" u="none" strike="noStrike" cap="none">
              <a:solidFill>
                <a:schemeClr val="lt1"/>
              </a:solidFill>
              <a:latin typeface="Arial"/>
              <a:ea typeface="Arial"/>
              <a:cs typeface="Arial"/>
              <a:sym typeface="Arial"/>
            </a:endParaRPr>
          </a:p>
        </p:txBody>
      </p:sp>
      <p:sp>
        <p:nvSpPr>
          <p:cNvPr id="85" name="Google Shape;85;p16"/>
          <p:cNvSpPr/>
          <p:nvPr/>
        </p:nvSpPr>
        <p:spPr>
          <a:xfrm>
            <a:off x="6660232" y="3170904"/>
            <a:ext cx="2339700" cy="1584300"/>
          </a:xfrm>
          <a:prstGeom prst="wedgeRoundRectCallout">
            <a:avLst>
              <a:gd name="adj1" fmla="val -83555"/>
              <a:gd name="adj2" fmla="val 6204"/>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Both affirming it with a strong affective tie</a:t>
            </a:r>
            <a:endParaRPr sz="1800" b="0" i="0" u="none" strike="noStrike" cap="none">
              <a:solidFill>
                <a:schemeClr val="lt1"/>
              </a:solidFill>
              <a:latin typeface="Arial"/>
              <a:ea typeface="Arial"/>
              <a:cs typeface="Arial"/>
              <a:sym typeface="Arial"/>
            </a:endParaRPr>
          </a:p>
        </p:txBody>
      </p:sp>
      <p:sp>
        <p:nvSpPr>
          <p:cNvPr id="86" name="Google Shape;86;p16"/>
          <p:cNvSpPr/>
          <p:nvPr/>
        </p:nvSpPr>
        <p:spPr>
          <a:xfrm>
            <a:off x="6729282" y="4987671"/>
            <a:ext cx="2339700" cy="1584300"/>
          </a:xfrm>
          <a:prstGeom prst="wedgeRoundRectCallout">
            <a:avLst>
              <a:gd name="adj1" fmla="val -82590"/>
              <a:gd name="adj2" fmla="val -42253"/>
              <a:gd name="adj3" fmla="val 16667"/>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Voluntary</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idx="4294967295"/>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GB" sz="3600"/>
              <a:t>Friendships with changing development</a:t>
            </a:r>
            <a:endParaRPr sz="3600"/>
          </a:p>
        </p:txBody>
      </p:sp>
      <p:grpSp>
        <p:nvGrpSpPr>
          <p:cNvPr id="93" name="Google Shape;93;p17"/>
          <p:cNvGrpSpPr/>
          <p:nvPr/>
        </p:nvGrpSpPr>
        <p:grpSpPr>
          <a:xfrm>
            <a:off x="457200" y="1602581"/>
            <a:ext cx="8229599" cy="4872112"/>
            <a:chOff x="0" y="2381"/>
            <a:chExt cx="8229599" cy="4872112"/>
          </a:xfrm>
        </p:grpSpPr>
        <p:sp>
          <p:nvSpPr>
            <p:cNvPr id="94" name="Google Shape;94;p17"/>
            <p:cNvSpPr/>
            <p:nvPr/>
          </p:nvSpPr>
          <p:spPr>
            <a:xfrm rot="5400000">
              <a:off x="4967549" y="-1845206"/>
              <a:ext cx="1257300" cy="5266800"/>
            </a:xfrm>
            <a:prstGeom prst="round2SameRect">
              <a:avLst>
                <a:gd name="adj1" fmla="val 16667"/>
                <a:gd name="adj2" fmla="val 0"/>
              </a:avLst>
            </a:prstGeom>
            <a:solidFill>
              <a:srgbClr val="DBDFDD">
                <a:alpha val="89800"/>
              </a:srgbClr>
            </a:solidFill>
            <a:ln w="26425" cap="flat" cmpd="sng">
              <a:solidFill>
                <a:srgbClr val="DBDFDD">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2962656" y="220920"/>
              <a:ext cx="5205600" cy="1134600"/>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Fun and reliable play mates</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Based on who see often</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Intimacy and shared understanding through pretend play</a:t>
              </a:r>
              <a:endParaRPr sz="1800" b="0" i="0" u="none" strike="noStrike" cap="none">
                <a:solidFill>
                  <a:schemeClr val="dk1"/>
                </a:solidFill>
                <a:latin typeface="Arial"/>
                <a:ea typeface="Arial"/>
                <a:cs typeface="Arial"/>
                <a:sym typeface="Arial"/>
              </a:endParaRPr>
            </a:p>
          </p:txBody>
        </p:sp>
        <p:sp>
          <p:nvSpPr>
            <p:cNvPr id="96" name="Google Shape;96;p17"/>
            <p:cNvSpPr/>
            <p:nvPr/>
          </p:nvSpPr>
          <p:spPr>
            <a:xfrm>
              <a:off x="0" y="2381"/>
              <a:ext cx="2962800" cy="1571700"/>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76720" y="79101"/>
              <a:ext cx="2809200" cy="1418100"/>
            </a:xfrm>
            <a:prstGeom prst="rect">
              <a:avLst/>
            </a:prstGeom>
            <a:no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None/>
              </a:pPr>
              <a:r>
                <a:rPr lang="en-GB" sz="4700" b="0" i="0" u="none" strike="noStrike" cap="none">
                  <a:solidFill>
                    <a:schemeClr val="lt1"/>
                  </a:solidFill>
                  <a:latin typeface="Arial"/>
                  <a:ea typeface="Arial"/>
                  <a:cs typeface="Arial"/>
                  <a:sym typeface="Arial"/>
                </a:rPr>
                <a:t>Under 5s</a:t>
              </a:r>
              <a:endParaRPr sz="4700" b="0" i="0" u="none" strike="noStrike" cap="none">
                <a:solidFill>
                  <a:schemeClr val="lt1"/>
                </a:solidFill>
                <a:latin typeface="Arial"/>
                <a:ea typeface="Arial"/>
                <a:cs typeface="Arial"/>
                <a:sym typeface="Arial"/>
              </a:endParaRPr>
            </a:p>
          </p:txBody>
        </p:sp>
        <p:sp>
          <p:nvSpPr>
            <p:cNvPr id="98" name="Google Shape;98;p17"/>
            <p:cNvSpPr/>
            <p:nvPr/>
          </p:nvSpPr>
          <p:spPr>
            <a:xfrm rot="5400000">
              <a:off x="4967549" y="-194999"/>
              <a:ext cx="1257300" cy="5266800"/>
            </a:xfrm>
            <a:prstGeom prst="round2SameRect">
              <a:avLst>
                <a:gd name="adj1" fmla="val 16667"/>
                <a:gd name="adj2" fmla="val 0"/>
              </a:avLst>
            </a:prstGeom>
            <a:solidFill>
              <a:srgbClr val="DBDFDD">
                <a:alpha val="89800"/>
              </a:srgbClr>
            </a:solidFill>
            <a:ln w="26425" cap="flat" cmpd="sng">
              <a:solidFill>
                <a:srgbClr val="DBDFDD">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p:nvPr/>
          </p:nvSpPr>
          <p:spPr>
            <a:xfrm>
              <a:off x="2962656" y="1871126"/>
              <a:ext cx="5205600" cy="1134600"/>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Helping, loyalty and commitment</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Fun and affection</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Seek different companionship from different ones</a:t>
              </a:r>
              <a:endParaRPr sz="1800" b="0" i="0" u="none" strike="noStrike" cap="none">
                <a:solidFill>
                  <a:schemeClr val="dk1"/>
                </a:solidFill>
                <a:latin typeface="Arial"/>
                <a:ea typeface="Arial"/>
                <a:cs typeface="Arial"/>
                <a:sym typeface="Arial"/>
              </a:endParaRPr>
            </a:p>
          </p:txBody>
        </p:sp>
        <p:sp>
          <p:nvSpPr>
            <p:cNvPr id="100" name="Google Shape;100;p17"/>
            <p:cNvSpPr/>
            <p:nvPr/>
          </p:nvSpPr>
          <p:spPr>
            <a:xfrm>
              <a:off x="0" y="1652587"/>
              <a:ext cx="2962800" cy="1571700"/>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p:nvPr/>
          </p:nvSpPr>
          <p:spPr>
            <a:xfrm>
              <a:off x="76720" y="1729307"/>
              <a:ext cx="2809200" cy="1418100"/>
            </a:xfrm>
            <a:prstGeom prst="rect">
              <a:avLst/>
            </a:prstGeom>
            <a:no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None/>
              </a:pPr>
              <a:r>
                <a:rPr lang="en-GB" sz="4700" b="0" i="0" u="none" strike="noStrike" cap="none">
                  <a:solidFill>
                    <a:schemeClr val="lt1"/>
                  </a:solidFill>
                  <a:latin typeface="Arial"/>
                  <a:ea typeface="Arial"/>
                  <a:cs typeface="Arial"/>
                  <a:sym typeface="Arial"/>
                </a:rPr>
                <a:t>5-11</a:t>
              </a:r>
              <a:endParaRPr sz="4700" b="0" i="0" u="none" strike="noStrike" cap="none">
                <a:solidFill>
                  <a:schemeClr val="lt1"/>
                </a:solidFill>
                <a:latin typeface="Arial"/>
                <a:ea typeface="Arial"/>
                <a:cs typeface="Arial"/>
                <a:sym typeface="Arial"/>
              </a:endParaRPr>
            </a:p>
          </p:txBody>
        </p:sp>
        <p:sp>
          <p:nvSpPr>
            <p:cNvPr id="102" name="Google Shape;102;p17"/>
            <p:cNvSpPr/>
            <p:nvPr/>
          </p:nvSpPr>
          <p:spPr>
            <a:xfrm rot="5400000">
              <a:off x="4967549" y="1455207"/>
              <a:ext cx="1257300" cy="5266800"/>
            </a:xfrm>
            <a:prstGeom prst="round2SameRect">
              <a:avLst>
                <a:gd name="adj1" fmla="val 16667"/>
                <a:gd name="adj2" fmla="val 0"/>
              </a:avLst>
            </a:prstGeom>
            <a:solidFill>
              <a:srgbClr val="DBDFDD">
                <a:alpha val="89800"/>
              </a:srgbClr>
            </a:solidFill>
            <a:ln w="26425" cap="flat" cmpd="sng">
              <a:solidFill>
                <a:srgbClr val="DBDFDD">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p:nvPr/>
          </p:nvSpPr>
          <p:spPr>
            <a:xfrm>
              <a:off x="2962656" y="3521332"/>
              <a:ext cx="5205600" cy="1134600"/>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Self disclosure, confiding and intimate</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More sophisticated and committed</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Emotionally supportive </a:t>
              </a:r>
              <a:endParaRPr sz="1800" b="0" i="0" u="none" strike="noStrike" cap="none">
                <a:solidFill>
                  <a:schemeClr val="dk1"/>
                </a:solidFill>
                <a:latin typeface="Arial"/>
                <a:ea typeface="Arial"/>
                <a:cs typeface="Arial"/>
                <a:sym typeface="Arial"/>
              </a:endParaRPr>
            </a:p>
          </p:txBody>
        </p:sp>
        <p:sp>
          <p:nvSpPr>
            <p:cNvPr id="104" name="Google Shape;104;p17"/>
            <p:cNvSpPr/>
            <p:nvPr/>
          </p:nvSpPr>
          <p:spPr>
            <a:xfrm>
              <a:off x="0" y="3302793"/>
              <a:ext cx="2962800" cy="1571700"/>
            </a:xfrm>
            <a:prstGeom prst="roundRect">
              <a:avLst>
                <a:gd name="adj" fmla="val 16667"/>
              </a:avLst>
            </a:prstGeom>
            <a:solidFill>
              <a:schemeClr val="accent1"/>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p:nvPr/>
          </p:nvSpPr>
          <p:spPr>
            <a:xfrm>
              <a:off x="76720" y="3379513"/>
              <a:ext cx="2809200" cy="1418100"/>
            </a:xfrm>
            <a:prstGeom prst="rect">
              <a:avLst/>
            </a:prstGeom>
            <a:no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None/>
              </a:pPr>
              <a:r>
                <a:rPr lang="en-GB" sz="4700" b="0" i="0" u="none" strike="noStrike" cap="none">
                  <a:solidFill>
                    <a:schemeClr val="lt1"/>
                  </a:solidFill>
                  <a:latin typeface="Arial"/>
                  <a:ea typeface="Arial"/>
                  <a:cs typeface="Arial"/>
                  <a:sym typeface="Arial"/>
                </a:rPr>
                <a:t>12-18</a:t>
              </a:r>
              <a:endParaRPr sz="47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p:nvPr/>
        </p:nvSpPr>
        <p:spPr>
          <a:xfrm>
            <a:off x="774800" y="170200"/>
            <a:ext cx="7657500" cy="6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t>Stages of Play</a:t>
            </a:r>
            <a:endParaRPr sz="3000" b="1"/>
          </a:p>
        </p:txBody>
      </p:sp>
      <p:sp>
        <p:nvSpPr>
          <p:cNvPr id="112" name="Google Shape;112;p18"/>
          <p:cNvSpPr txBox="1"/>
          <p:nvPr/>
        </p:nvSpPr>
        <p:spPr>
          <a:xfrm>
            <a:off x="152750" y="876700"/>
            <a:ext cx="8674500" cy="56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Solo play</a:t>
            </a:r>
            <a:endParaRPr b="1">
              <a:solidFill>
                <a:schemeClr val="dk1"/>
              </a:solidFill>
            </a:endParaRPr>
          </a:p>
          <a:p>
            <a:pPr marL="457200" lvl="0" indent="0" algn="l" rtl="0">
              <a:spcBef>
                <a:spcPts val="0"/>
              </a:spcBef>
              <a:spcAft>
                <a:spcPts val="0"/>
              </a:spcAft>
              <a:buNone/>
            </a:pPr>
            <a:r>
              <a:rPr lang="en-GB">
                <a:solidFill>
                  <a:schemeClr val="dk1"/>
                </a:solidFill>
              </a:rPr>
              <a:t>All ages choose this, younger ones not able for more, child is absorbed in own game and is not interested in or aware of others around them. Children often use solo play as respite from too much social interaction. </a:t>
            </a:r>
            <a:endParaRPr>
              <a:solidFill>
                <a:schemeClr val="dk1"/>
              </a:solidFill>
            </a:endParaRPr>
          </a:p>
          <a:p>
            <a:pPr marL="0" lvl="0" indent="0" algn="l" rtl="0">
              <a:spcBef>
                <a:spcPts val="0"/>
              </a:spcBef>
              <a:spcAft>
                <a:spcPts val="0"/>
              </a:spcAft>
              <a:buNone/>
            </a:pPr>
            <a:r>
              <a:rPr lang="en-GB" b="1">
                <a:solidFill>
                  <a:schemeClr val="dk1"/>
                </a:solidFill>
              </a:rPr>
              <a:t>Onlooker play</a:t>
            </a:r>
            <a:endParaRPr b="1">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Children may actively observe play without being part of it. Picture a child watching two other kids building a tower. They might add a comment or two to shape the play but won’t actually join in. This is more typical with younger children or kids needing to build up their trust first (either by learning about the activity or the people involved in it). Being an observer is a safe role. Some children need lots of it.</a:t>
            </a:r>
            <a:endParaRPr>
              <a:solidFill>
                <a:schemeClr val="dk1"/>
              </a:solidFill>
            </a:endParaRPr>
          </a:p>
          <a:p>
            <a:pPr marL="0" lvl="0" indent="0" algn="l" rtl="0">
              <a:spcBef>
                <a:spcPts val="0"/>
              </a:spcBef>
              <a:spcAft>
                <a:spcPts val="0"/>
              </a:spcAft>
              <a:buNone/>
            </a:pPr>
            <a:r>
              <a:rPr lang="en-GB" b="1">
                <a:solidFill>
                  <a:schemeClr val="dk1"/>
                </a:solidFill>
              </a:rPr>
              <a:t>Parallel Play</a:t>
            </a:r>
            <a:endParaRPr b="1">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Playing side by side. Two-year-olds are great at this. Picture toddlers playing near each other in the sandbox or two kids playing with trains at the same time but not building the track together. Children in this stage are absorbed in their own game and concerned about safety. Will I be safe? Will the other child interfere? Child is aware of the other child and may imitate what they are doing. This is considered the first stage of group play. </a:t>
            </a:r>
            <a:endParaRPr>
              <a:solidFill>
                <a:schemeClr val="dk1"/>
              </a:solidFill>
            </a:endParaRPr>
          </a:p>
          <a:p>
            <a:pPr marL="0" lvl="0" indent="0" algn="l" rtl="0">
              <a:spcBef>
                <a:spcPts val="0"/>
              </a:spcBef>
              <a:spcAft>
                <a:spcPts val="0"/>
              </a:spcAft>
              <a:buNone/>
            </a:pPr>
            <a:r>
              <a:rPr lang="en-GB" b="1">
                <a:solidFill>
                  <a:schemeClr val="dk1"/>
                </a:solidFill>
              </a:rPr>
              <a:t>Group play (associative and co-operative)</a:t>
            </a:r>
            <a:endParaRPr b="1">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Starting about age 4, children begin to make first friends and advance to complex social play. This group play is often split into associative and co-operative. Associative lacks a true common goal but shares many elements. Cooperative play is often dramatic, pretend play. “Lets play house. I’ll be the Daddy”, or “sharks! Get away! Come onto my boat fast!” Games like tag or hide and seek are co-operative play, as well as joint projects such as building a tall tower out of blocks together.</a:t>
            </a:r>
            <a:endParaRPr>
              <a:solidFill>
                <a:schemeClr val="dk1"/>
              </a:solidFill>
            </a:endParaRPr>
          </a:p>
          <a:p>
            <a:pPr marL="0" lvl="0" indent="0" algn="l" rtl="0">
              <a:spcBef>
                <a:spcPts val="0"/>
              </a:spcBef>
              <a:spcAft>
                <a:spcPts val="0"/>
              </a:spcAft>
              <a:buNone/>
            </a:pPr>
            <a:r>
              <a:rPr lang="en-GB" b="1">
                <a:solidFill>
                  <a:schemeClr val="dk1"/>
                </a:solidFill>
              </a:rPr>
              <a:t>Mixed stages of play</a:t>
            </a:r>
            <a:endParaRPr b="1">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Children move between stages of play. There’s nothing unusual about a five year old who wants to play by himself, or a four year old who wants to observe for a long time before participating. Kids who are old enough to engage in cooperative play may enjoy being in a group of kids or may prefer the company of a single ‘best friend’.</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p:nvPr/>
        </p:nvSpPr>
        <p:spPr>
          <a:xfrm>
            <a:off x="188542" y="2446731"/>
            <a:ext cx="3881100" cy="3749100"/>
          </a:xfrm>
          <a:prstGeom prst="rect">
            <a:avLst/>
          </a:prstGeom>
          <a:noFill/>
          <a:ln>
            <a:noFill/>
          </a:ln>
        </p:spPr>
        <p:txBody>
          <a:bodyPr spcFirstLastPara="1" wrap="square" lIns="45700" tIns="45700" rIns="45700" bIns="45700" anchor="t" anchorCtr="0">
            <a:noAutofit/>
          </a:bodyPr>
          <a:lstStyle/>
          <a:p>
            <a:pPr marL="457200" marR="0" lvl="0" indent="-400050" algn="l" rtl="0">
              <a:spcBef>
                <a:spcPts val="0"/>
              </a:spcBef>
              <a:spcAft>
                <a:spcPts val="0"/>
              </a:spcAft>
              <a:buSzPts val="2700"/>
              <a:buChar char="●"/>
            </a:pPr>
            <a:r>
              <a:rPr lang="en-GB" sz="2700"/>
              <a:t>Play and attention </a:t>
            </a:r>
            <a:endParaRPr sz="2700"/>
          </a:p>
          <a:p>
            <a:pPr marL="457200" marR="0" lvl="0" indent="-400050" algn="l" rtl="0">
              <a:spcBef>
                <a:spcPts val="0"/>
              </a:spcBef>
              <a:spcAft>
                <a:spcPts val="0"/>
              </a:spcAft>
              <a:buSzPts val="2700"/>
              <a:buChar char="●"/>
            </a:pPr>
            <a:r>
              <a:rPr lang="en-GB" sz="2700"/>
              <a:t>Communication </a:t>
            </a:r>
            <a:endParaRPr sz="2700"/>
          </a:p>
          <a:p>
            <a:pPr marL="457200" marR="0" lvl="0" indent="-400050" algn="l" rtl="0">
              <a:spcBef>
                <a:spcPts val="0"/>
              </a:spcBef>
              <a:spcAft>
                <a:spcPts val="0"/>
              </a:spcAft>
              <a:buSzPts val="2700"/>
              <a:buChar char="●"/>
            </a:pPr>
            <a:r>
              <a:rPr lang="en-GB" sz="2700"/>
              <a:t>Praise and encouragement </a:t>
            </a:r>
            <a:endParaRPr sz="2700"/>
          </a:p>
          <a:p>
            <a:pPr marL="457200" marR="0" lvl="0" indent="-400050" algn="l" rtl="0">
              <a:spcBef>
                <a:spcPts val="0"/>
              </a:spcBef>
              <a:spcAft>
                <a:spcPts val="0"/>
              </a:spcAft>
              <a:buSzPts val="2700"/>
              <a:buChar char="●"/>
            </a:pPr>
            <a:r>
              <a:rPr lang="en-GB" sz="2700"/>
              <a:t>Emotion coaching</a:t>
            </a:r>
            <a:endParaRPr sz="2700"/>
          </a:p>
          <a:p>
            <a:pPr marL="457200" marR="0" lvl="0" indent="-400050" algn="l" rtl="0">
              <a:spcBef>
                <a:spcPts val="0"/>
              </a:spcBef>
              <a:spcAft>
                <a:spcPts val="0"/>
              </a:spcAft>
              <a:buSzPts val="2700"/>
              <a:buChar char="●"/>
            </a:pPr>
            <a:r>
              <a:rPr lang="en-GB" sz="2700"/>
              <a:t>Empathy</a:t>
            </a:r>
            <a:endParaRPr sz="2700"/>
          </a:p>
          <a:p>
            <a:pPr marL="457200" marR="0" lvl="0" indent="-400050" algn="l" rtl="0">
              <a:spcBef>
                <a:spcPts val="0"/>
              </a:spcBef>
              <a:spcAft>
                <a:spcPts val="0"/>
              </a:spcAft>
              <a:buSzPts val="2700"/>
              <a:buChar char="●"/>
            </a:pPr>
            <a:r>
              <a:rPr lang="en-GB" sz="2700"/>
              <a:t>Persistence coaching</a:t>
            </a:r>
            <a:endParaRPr sz="2700"/>
          </a:p>
        </p:txBody>
      </p:sp>
      <p:sp>
        <p:nvSpPr>
          <p:cNvPr id="118" name="Google Shape;118;p19"/>
          <p:cNvSpPr/>
          <p:nvPr/>
        </p:nvSpPr>
        <p:spPr>
          <a:xfrm>
            <a:off x="1774600" y="431800"/>
            <a:ext cx="5268300" cy="1121400"/>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None/>
            </a:pPr>
            <a:r>
              <a:rPr lang="en-GB" sz="3400">
                <a:solidFill>
                  <a:schemeClr val="dk1"/>
                </a:solidFill>
                <a:latin typeface="Calibri"/>
                <a:ea typeface="Calibri"/>
                <a:cs typeface="Calibri"/>
                <a:sym typeface="Calibri"/>
              </a:rPr>
              <a:t>Promoting cooperation and good attachment </a:t>
            </a:r>
            <a:endParaRPr sz="3400"/>
          </a:p>
        </p:txBody>
      </p:sp>
      <p:pic>
        <p:nvPicPr>
          <p:cNvPr id="119" name="Google Shape;119;p19"/>
          <p:cNvPicPr preferRelativeResize="0"/>
          <p:nvPr/>
        </p:nvPicPr>
        <p:blipFill>
          <a:blip r:embed="rId3">
            <a:alphaModFix/>
          </a:blip>
          <a:stretch>
            <a:fillRect/>
          </a:stretch>
        </p:blipFill>
        <p:spPr>
          <a:xfrm>
            <a:off x="4160511" y="2766055"/>
            <a:ext cx="4834900" cy="241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idx="4294967295"/>
          </p:nvPr>
        </p:nvSpPr>
        <p:spPr>
          <a:xfrm>
            <a:off x="1034415" y="240269"/>
            <a:ext cx="68580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a:t>Encourage friendships </a:t>
            </a:r>
            <a:endParaRPr/>
          </a:p>
        </p:txBody>
      </p:sp>
      <p:sp>
        <p:nvSpPr>
          <p:cNvPr id="125" name="Google Shape;125;p20"/>
          <p:cNvSpPr txBox="1">
            <a:spLocks noGrp="1"/>
          </p:cNvSpPr>
          <p:nvPr>
            <p:ph type="body" idx="4294967295"/>
          </p:nvPr>
        </p:nvSpPr>
        <p:spPr>
          <a:xfrm>
            <a:off x="1427800" y="1211274"/>
            <a:ext cx="6552300" cy="4146900"/>
          </a:xfrm>
          <a:prstGeom prst="rect">
            <a:avLst/>
          </a:prstGeom>
          <a:noFill/>
          <a:ln>
            <a:noFill/>
          </a:ln>
        </p:spPr>
        <p:txBody>
          <a:bodyPr spcFirstLastPara="1" wrap="square" lIns="91425" tIns="45700" rIns="91425" bIns="45700" anchor="t" anchorCtr="0">
            <a:noAutofit/>
          </a:bodyPr>
          <a:lstStyle/>
          <a:p>
            <a:pPr marL="457200" lvl="0" indent="-431800" algn="l" rtl="0">
              <a:lnSpc>
                <a:spcPct val="70000"/>
              </a:lnSpc>
              <a:spcBef>
                <a:spcPts val="560"/>
              </a:spcBef>
              <a:spcAft>
                <a:spcPts val="0"/>
              </a:spcAft>
              <a:buSzPts val="3200"/>
              <a:buChar char="•"/>
            </a:pPr>
            <a:r>
              <a:rPr lang="en-GB"/>
              <a:t>Modelling</a:t>
            </a:r>
            <a:endParaRPr/>
          </a:p>
          <a:p>
            <a:pPr marL="457200" lvl="0" indent="-431800" algn="l" rtl="0">
              <a:lnSpc>
                <a:spcPct val="70000"/>
              </a:lnSpc>
              <a:spcBef>
                <a:spcPts val="0"/>
              </a:spcBef>
              <a:spcAft>
                <a:spcPts val="0"/>
              </a:spcAft>
              <a:buSzPts val="3200"/>
              <a:buChar char="•"/>
            </a:pPr>
            <a:r>
              <a:rPr lang="en-GB"/>
              <a:t>Providing opportunities</a:t>
            </a:r>
            <a:endParaRPr/>
          </a:p>
          <a:p>
            <a:pPr marL="457200" lvl="0" indent="-431800" algn="l" rtl="0">
              <a:lnSpc>
                <a:spcPct val="70000"/>
              </a:lnSpc>
              <a:spcBef>
                <a:spcPts val="0"/>
              </a:spcBef>
              <a:spcAft>
                <a:spcPts val="0"/>
              </a:spcAft>
              <a:buSzPts val="3200"/>
              <a:buChar char="•"/>
            </a:pPr>
            <a:r>
              <a:rPr lang="en-GB"/>
              <a:t>Empathy</a:t>
            </a:r>
            <a:endParaRPr/>
          </a:p>
          <a:p>
            <a:pPr marL="457200" lvl="0" indent="-431800" algn="l" rtl="0">
              <a:lnSpc>
                <a:spcPct val="70000"/>
              </a:lnSpc>
              <a:spcBef>
                <a:spcPts val="0"/>
              </a:spcBef>
              <a:spcAft>
                <a:spcPts val="0"/>
              </a:spcAft>
              <a:buSzPts val="3200"/>
              <a:buChar char="•"/>
            </a:pPr>
            <a:r>
              <a:rPr lang="en-GB"/>
              <a:t>Not taking sides</a:t>
            </a:r>
            <a:endParaRPr/>
          </a:p>
          <a:p>
            <a:pPr marL="457200" lvl="0" indent="-431800" algn="l" rtl="0">
              <a:lnSpc>
                <a:spcPct val="70000"/>
              </a:lnSpc>
              <a:spcBef>
                <a:spcPts val="0"/>
              </a:spcBef>
              <a:spcAft>
                <a:spcPts val="0"/>
              </a:spcAft>
              <a:buSzPts val="3200"/>
              <a:buChar char="•"/>
            </a:pPr>
            <a:r>
              <a:rPr lang="en-GB"/>
              <a:t>Problem solving</a:t>
            </a:r>
            <a:endParaRPr/>
          </a:p>
          <a:p>
            <a:pPr marL="457200" lvl="0" indent="-431800" algn="l" rtl="0">
              <a:lnSpc>
                <a:spcPct val="70000"/>
              </a:lnSpc>
              <a:spcBef>
                <a:spcPts val="0"/>
              </a:spcBef>
              <a:spcAft>
                <a:spcPts val="0"/>
              </a:spcAft>
              <a:buSzPts val="3200"/>
              <a:buChar char="•"/>
            </a:pPr>
            <a:r>
              <a:rPr lang="en-GB"/>
              <a:t>Slow down</a:t>
            </a:r>
            <a:endParaRPr/>
          </a:p>
          <a:p>
            <a:pPr marL="457200" lvl="0" indent="-431800" algn="l" rtl="0">
              <a:lnSpc>
                <a:spcPct val="70000"/>
              </a:lnSpc>
              <a:spcBef>
                <a:spcPts val="0"/>
              </a:spcBef>
              <a:spcAft>
                <a:spcPts val="0"/>
              </a:spcAft>
              <a:buSzPts val="3200"/>
              <a:buChar char="•"/>
            </a:pPr>
            <a:r>
              <a:rPr lang="en-GB"/>
              <a:t>Communicate</a:t>
            </a:r>
            <a:endParaRPr/>
          </a:p>
          <a:p>
            <a:pPr marL="457200" lvl="0" indent="-431800" algn="l" rtl="0">
              <a:lnSpc>
                <a:spcPct val="70000"/>
              </a:lnSpc>
              <a:spcBef>
                <a:spcPts val="0"/>
              </a:spcBef>
              <a:spcAft>
                <a:spcPts val="0"/>
              </a:spcAft>
              <a:buSzPts val="3200"/>
              <a:buChar char="•"/>
            </a:pPr>
            <a:r>
              <a:rPr lang="en-GB"/>
              <a:t>Reflect on own attachments</a:t>
            </a:r>
            <a:endParaRPr/>
          </a:p>
          <a:p>
            <a:pPr marL="0" lvl="0" indent="0" algn="l" rtl="0">
              <a:lnSpc>
                <a:spcPct val="70000"/>
              </a:lnSpc>
              <a:spcBef>
                <a:spcPts val="560"/>
              </a:spcBef>
              <a:spcAft>
                <a:spcPts val="0"/>
              </a:spcAft>
              <a:buNone/>
            </a:pPr>
            <a:endParaRPr/>
          </a:p>
          <a:p>
            <a:pPr marL="0" lvl="0" indent="0" algn="l" rtl="0">
              <a:lnSpc>
                <a:spcPct val="70000"/>
              </a:lnSpc>
              <a:spcBef>
                <a:spcPts val="560"/>
              </a:spcBef>
              <a:spcAft>
                <a:spcPts val="0"/>
              </a:spcAft>
              <a:buNone/>
            </a:pPr>
            <a:endParaRPr/>
          </a:p>
        </p:txBody>
      </p:sp>
      <p:pic>
        <p:nvPicPr>
          <p:cNvPr id="126" name="Google Shape;126;p20"/>
          <p:cNvPicPr preferRelativeResize="0"/>
          <p:nvPr/>
        </p:nvPicPr>
        <p:blipFill>
          <a:blip r:embed="rId3">
            <a:alphaModFix/>
          </a:blip>
          <a:stretch>
            <a:fillRect/>
          </a:stretch>
        </p:blipFill>
        <p:spPr>
          <a:xfrm>
            <a:off x="6369438" y="2457163"/>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p:nvPr/>
        </p:nvSpPr>
        <p:spPr>
          <a:xfrm>
            <a:off x="724150" y="210900"/>
            <a:ext cx="7950600" cy="7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t>Conflict</a:t>
            </a:r>
            <a:endParaRPr sz="3000"/>
          </a:p>
          <a:p>
            <a:pPr marL="0" lvl="0" indent="0" algn="ctr" rtl="0">
              <a:spcBef>
                <a:spcPts val="0"/>
              </a:spcBef>
              <a:spcAft>
                <a:spcPts val="0"/>
              </a:spcAft>
              <a:buNone/>
            </a:pPr>
            <a:endParaRPr sz="3600"/>
          </a:p>
        </p:txBody>
      </p:sp>
      <p:sp>
        <p:nvSpPr>
          <p:cNvPr id="133" name="Google Shape;133;p21"/>
          <p:cNvSpPr txBox="1"/>
          <p:nvPr/>
        </p:nvSpPr>
        <p:spPr>
          <a:xfrm>
            <a:off x="803200" y="814000"/>
            <a:ext cx="7792500" cy="41070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Threat of play (changing, stopping, abandonnment)</a:t>
            </a:r>
            <a:endParaRPr sz="1800"/>
          </a:p>
          <a:p>
            <a:pPr marL="457200" lvl="0" indent="-342900" algn="l" rtl="0">
              <a:spcBef>
                <a:spcPts val="0"/>
              </a:spcBef>
              <a:spcAft>
                <a:spcPts val="0"/>
              </a:spcAft>
              <a:buSzPts val="1800"/>
              <a:buChar char="●"/>
            </a:pPr>
            <a:r>
              <a:rPr lang="en-GB" sz="1800"/>
              <a:t>Help to identify and communicate feelings (‘I feel…)</a:t>
            </a:r>
            <a:endParaRPr sz="1800"/>
          </a:p>
          <a:p>
            <a:pPr marL="457200" lvl="0" indent="-342900" algn="l" rtl="0">
              <a:spcBef>
                <a:spcPts val="0"/>
              </a:spcBef>
              <a:spcAft>
                <a:spcPts val="0"/>
              </a:spcAft>
              <a:buSzPts val="1800"/>
              <a:buChar char="●"/>
            </a:pPr>
            <a:r>
              <a:rPr lang="en-GB" sz="1800">
                <a:solidFill>
                  <a:schemeClr val="dk1"/>
                </a:solidFill>
              </a:rPr>
              <a:t>Help define the problem</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Problem solve</a:t>
            </a:r>
            <a:endParaRPr sz="1800">
              <a:solidFill>
                <a:schemeClr val="dk1"/>
              </a:solidFill>
            </a:endParaRPr>
          </a:p>
          <a:p>
            <a:pPr marL="457200" lvl="0" indent="-342900" algn="l" rtl="0">
              <a:spcBef>
                <a:spcPts val="0"/>
              </a:spcBef>
              <a:spcAft>
                <a:spcPts val="0"/>
              </a:spcAft>
              <a:buSzPts val="1800"/>
              <a:buChar char="●"/>
            </a:pPr>
            <a:r>
              <a:rPr lang="en-GB" sz="1800">
                <a:solidFill>
                  <a:schemeClr val="dk1"/>
                </a:solidFill>
              </a:rPr>
              <a:t>Direct communication/confrontation to the right person</a:t>
            </a:r>
            <a:endParaRPr sz="1800"/>
          </a:p>
          <a:p>
            <a:pPr marL="457200" lvl="0" indent="-342900" algn="l" rtl="0">
              <a:spcBef>
                <a:spcPts val="0"/>
              </a:spcBef>
              <a:spcAft>
                <a:spcPts val="0"/>
              </a:spcAft>
              <a:buSzPts val="1800"/>
              <a:buChar char="●"/>
            </a:pPr>
            <a:r>
              <a:rPr lang="en-GB" sz="1800"/>
              <a:t>Bring kids together - listen and encourage listening</a:t>
            </a:r>
            <a:endParaRPr sz="1800"/>
          </a:p>
          <a:p>
            <a:pPr marL="457200" lvl="0" indent="-342900" algn="l" rtl="0">
              <a:spcBef>
                <a:spcPts val="0"/>
              </a:spcBef>
              <a:spcAft>
                <a:spcPts val="0"/>
              </a:spcAft>
              <a:buSzPts val="1800"/>
              <a:buChar char="●"/>
            </a:pPr>
            <a:r>
              <a:rPr lang="en-GB" sz="1800">
                <a:solidFill>
                  <a:schemeClr val="dk1"/>
                </a:solidFill>
              </a:rPr>
              <a:t>Reinforce communication</a:t>
            </a:r>
            <a:endParaRPr sz="1800"/>
          </a:p>
          <a:p>
            <a:pPr marL="457200" lvl="0" indent="-342900" algn="l" rtl="0">
              <a:spcBef>
                <a:spcPts val="0"/>
              </a:spcBef>
              <a:spcAft>
                <a:spcPts val="0"/>
              </a:spcAft>
              <a:buSzPts val="1800"/>
              <a:buChar char="●"/>
            </a:pPr>
            <a:r>
              <a:rPr lang="en-GB" sz="1800"/>
              <a:t>Get commitment</a:t>
            </a:r>
            <a:endParaRPr sz="1800"/>
          </a:p>
          <a:p>
            <a:pPr marL="457200" lvl="0" indent="-342900" algn="l" rtl="0">
              <a:spcBef>
                <a:spcPts val="0"/>
              </a:spcBef>
              <a:spcAft>
                <a:spcPts val="0"/>
              </a:spcAft>
              <a:buSzPts val="1800"/>
              <a:buChar char="●"/>
            </a:pPr>
            <a:r>
              <a:rPr lang="en-GB" sz="1800"/>
              <a:t>Put into action</a:t>
            </a:r>
            <a:endParaRPr sz="1800"/>
          </a:p>
        </p:txBody>
      </p:sp>
      <p:pic>
        <p:nvPicPr>
          <p:cNvPr id="134" name="Google Shape;134;p21"/>
          <p:cNvPicPr preferRelativeResize="0"/>
          <p:nvPr/>
        </p:nvPicPr>
        <p:blipFill>
          <a:blip r:embed="rId3">
            <a:alphaModFix/>
          </a:blip>
          <a:stretch>
            <a:fillRect/>
          </a:stretch>
        </p:blipFill>
        <p:spPr>
          <a:xfrm>
            <a:off x="2805400" y="3731950"/>
            <a:ext cx="5458500" cy="2899700"/>
          </a:xfrm>
          <a:prstGeom prst="rect">
            <a:avLst/>
          </a:prstGeom>
          <a:noFill/>
          <a:ln>
            <a:noFill/>
          </a:ln>
        </p:spPr>
      </p:pic>
    </p:spTree>
  </p:cSld>
  <p:clrMapOvr>
    <a:masterClrMapping/>
  </p:clrMapOvr>
</p:sld>
</file>

<file path=ppt/theme/theme1.xml><?xml version="1.0" encoding="utf-8"?>
<a:theme xmlns:a="http://schemas.openxmlformats.org/drawingml/2006/main" name="Powerpoint_master_present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On-screen Show (4:3)</PresentationFormat>
  <Paragraphs>118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Powerpoint_master_presentation</vt:lpstr>
      <vt:lpstr>PowerPoint Presentation</vt:lpstr>
      <vt:lpstr>PowerPoint Presentation</vt:lpstr>
      <vt:lpstr>What are peer groups?</vt:lpstr>
      <vt:lpstr>PowerPoint Presentation</vt:lpstr>
      <vt:lpstr>Friendships with changing development</vt:lpstr>
      <vt:lpstr>PowerPoint Presentation</vt:lpstr>
      <vt:lpstr>PowerPoint Presentation</vt:lpstr>
      <vt:lpstr>Encourage friendships </vt:lpstr>
      <vt:lpstr>PowerPoint Presentation</vt:lpstr>
      <vt:lpstr>Communication </vt:lpstr>
      <vt:lpstr>Boundaries and limit setting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Knight</dc:creator>
  <cp:lastModifiedBy>Windows User</cp:lastModifiedBy>
  <cp:revision>1</cp:revision>
  <dcterms:modified xsi:type="dcterms:W3CDTF">2019-01-30T16:59:58Z</dcterms:modified>
</cp:coreProperties>
</file>