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2" r:id="rId14"/>
    <p:sldId id="259" r:id="rId15"/>
    <p:sldId id="270" r:id="rId16"/>
    <p:sldId id="271" r:id="rId17"/>
    <p:sldId id="274" r:id="rId18"/>
    <p:sldId id="266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1407D-681F-4806-8D03-8C4D16B95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351C01-2722-4B80-B60E-F1DC1F947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18EE6-2453-43C5-BEF9-EEBC12EB8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666A2-4DC8-4E31-B788-617E30C11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SATs Presentation 2019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7392C-B47A-4704-9F93-947ACFB2F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0F80-795C-40E6-AC27-85314A3569A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E927AD-D175-4FC6-B0D7-1946AE21A0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9949" y="201283"/>
            <a:ext cx="1977562" cy="197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31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905E9-BF80-4394-A964-3600318F3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52A315-38B9-4FA9-87DC-7C8212B0D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747B3-1D47-41E1-9C8C-E3F1516D5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483D-8299-4D6A-801C-6B300D09861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C063E-7162-49B0-BF45-80B6E1352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5A7D4-0B9A-44F7-9DBC-098AA6A0C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0F80-795C-40E6-AC27-85314A35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1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E352F5-5186-4A29-B4A8-30D66501E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2BECB-F3A8-46E4-8702-65DED6114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5332C-6416-4A17-8D20-749C528D4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483D-8299-4D6A-801C-6B300D09861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16C4A-6A07-4B8F-97BA-D9683B5A3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850D9-6592-4290-877B-6F662E135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0F80-795C-40E6-AC27-85314A35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4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24440-4E6D-48EE-ADE3-8105D8A9C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591DA-09CA-46D5-8B25-A88662947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AAFE4-AB7C-4304-8AE5-43F8A5479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483D-8299-4D6A-801C-6B300D09861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F3B4D-4726-4CEF-920C-AFCA21E4A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72C84-7AF8-4460-AF15-48E972C38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0F80-795C-40E6-AC27-85314A35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EF5E4-A51B-48C1-B69F-37C4C3264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73915-9519-466F-B398-EFD828D4A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05F4B-930B-45AF-8A98-DB4DBAC73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483D-8299-4D6A-801C-6B300D09861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0ACA7-81E1-42B9-82EE-42FD8160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1B79-12F1-4BBE-933E-BE2DEAFAF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0F80-795C-40E6-AC27-85314A35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2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4A720-1070-4740-90CA-71DFD1912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4AE22-5473-4ECF-A788-D02CA978D7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D46A5-514C-495C-9D53-3F21D8EC4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1D0F55-5EE5-48B0-AAAA-86C7BCE4B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483D-8299-4D6A-801C-6B300D09861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F1F8A-A68C-4F08-879E-EA05C8475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81A72-429E-4384-8E16-64561119B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0F80-795C-40E6-AC27-85314A35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17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72280-1FF7-4CEE-BB94-A3BD855C4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A0C5F-1E26-4DC8-8EE7-205F9D233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070DD-2D14-4D3E-A471-1F8C9E674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2DB0F8-A4D7-4DCC-A911-AE7F75AB9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F6C73-14DC-4119-BB62-B09171F0AC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0ACF21-B92B-457C-8E00-C73EF105B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483D-8299-4D6A-801C-6B300D09861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3F4332-E19F-429E-9132-7D467C9B5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5843B2-09FE-437F-9C04-E72100010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0F80-795C-40E6-AC27-85314A35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2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1254C-D39D-45BC-9308-EED6C3498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C660E-3ECC-4172-BF1A-B97B6231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483D-8299-4D6A-801C-6B300D09861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20C0B5-D1B4-406E-8C51-463E1CB0B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81D15-6197-49BA-9C8C-8C9A7D7DA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0F80-795C-40E6-AC27-85314A35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9146D9-B1A7-4800-B21A-A086CF489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483D-8299-4D6A-801C-6B300D09861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62C38A-C933-4C75-99B0-538AA2167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01281-E448-4C8B-9599-030829CE3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0F80-795C-40E6-AC27-85314A35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0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35EBA-5FD7-4A5E-AC85-58BB35308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E3A34-BD80-4E1D-9C66-E0B61413E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76C3F6-F591-447E-967D-8E516A6D5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6D190-DC0B-4AC6-ADD1-642A4D29C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483D-8299-4D6A-801C-6B300D09861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FF9FA-A237-4FE1-AA11-9DD27375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3EA82-5BA7-4600-A8E5-7985F9337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0F80-795C-40E6-AC27-85314A35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33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CE517-4F95-4EAB-A083-7FC3B9849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753DFB-5A22-404D-ADD3-23763AEF24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50D27A-0E9F-4193-8F79-49B3329E4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3EA1F-76AE-48AC-A0E0-9C15388F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483D-8299-4D6A-801C-6B300D09861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1414A-7CF4-4E6A-A032-2F8504BAC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87F9B-6B43-4357-8A2A-2ED771B98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0F80-795C-40E6-AC27-85314A35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74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115B53-7DC9-444F-B99B-C3A955EC1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4DD09-E1CB-4498-8685-8569BBAEA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A61CC-DCB1-44E0-A1FD-F120963054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D483D-8299-4D6A-801C-6B300D09861C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6EAF5-E7E9-4512-BEDD-EEE22D304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78A97-CAB3-44DB-B1AA-61F1C920A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F0F80-795C-40E6-AC27-85314A356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512CA44-6706-45DE-8F90-D10A833C0E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760247"/>
              </p:ext>
            </p:extLst>
          </p:nvPr>
        </p:nvGraphicFramePr>
        <p:xfrm>
          <a:off x="1063487" y="2606040"/>
          <a:ext cx="10515600" cy="2286000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6472476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 to the Year 6 SATs Evening</a:t>
                      </a:r>
                    </a:p>
                    <a:p>
                      <a:pPr algn="ctr"/>
                      <a:endParaRPr lang="en-GB" sz="4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4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 14</a:t>
                      </a:r>
                      <a:r>
                        <a:rPr lang="en-GB" sz="480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4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March 2019 </a:t>
                      </a:r>
                      <a:endParaRPr lang="en-GB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426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611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62CBE9-1408-4C06-B5E9-86AB9F56F5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848180"/>
              </p:ext>
            </p:extLst>
          </p:nvPr>
        </p:nvGraphicFramePr>
        <p:xfrm>
          <a:off x="3481817" y="252594"/>
          <a:ext cx="7510147" cy="701040"/>
        </p:xfrm>
        <a:graphic>
          <a:graphicData uri="http://schemas.openxmlformats.org/drawingml/2006/table">
            <a:tbl>
              <a:tblPr/>
              <a:tblGrid>
                <a:gridCol w="7510147">
                  <a:extLst>
                    <a:ext uri="{9D8B030D-6E8A-4147-A177-3AD203B41FA5}">
                      <a16:colId xmlns:a16="http://schemas.microsoft.com/office/drawing/2014/main" val="4104094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Maths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09783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710B84-17BB-42A9-B86D-9AF11199E616}"/>
              </a:ext>
            </a:extLst>
          </p:cNvPr>
          <p:cNvSpPr/>
          <p:nvPr/>
        </p:nvSpPr>
        <p:spPr>
          <a:xfrm>
            <a:off x="3025666" y="953634"/>
            <a:ext cx="8875603" cy="289710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 15</a:t>
            </a:r>
            <a:r>
              <a:rPr lang="en-GB" sz="27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 and Thursday 16</a:t>
            </a:r>
            <a:r>
              <a:rPr lang="en-GB" sz="27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</a:t>
            </a:r>
          </a:p>
          <a:p>
            <a:r>
              <a:rPr lang="en-GB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children will sit three papers for maths:</a:t>
            </a:r>
          </a:p>
          <a:p>
            <a:endParaRPr lang="en-GB" sz="2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 15</a:t>
            </a:r>
            <a:r>
              <a:rPr lang="en-GB" sz="27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 – Paper 1 </a:t>
            </a:r>
            <a:r>
              <a:rPr lang="en-GB" sz="27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Arithmetic</a:t>
            </a:r>
          </a:p>
          <a:p>
            <a:r>
              <a:rPr lang="en-GB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 15</a:t>
            </a:r>
            <a:r>
              <a:rPr lang="en-GB" sz="27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 – Paper 2 </a:t>
            </a:r>
            <a:r>
              <a:rPr lang="en-GB" sz="27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Reasoning</a:t>
            </a:r>
          </a:p>
          <a:p>
            <a:r>
              <a:rPr lang="en-GB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Thursday 16</a:t>
            </a:r>
            <a:r>
              <a:rPr lang="en-GB" sz="27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 – Paper 3 </a:t>
            </a:r>
            <a:r>
              <a:rPr lang="en-GB" sz="27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Reasoning</a:t>
            </a:r>
            <a:endParaRPr lang="en-US" sz="2700" dirty="0">
              <a:solidFill>
                <a:srgbClr val="00B05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FE7013-8DF5-47DD-8A26-196C125C2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220209"/>
              </p:ext>
            </p:extLst>
          </p:nvPr>
        </p:nvGraphicFramePr>
        <p:xfrm>
          <a:off x="836246" y="4320995"/>
          <a:ext cx="1034757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9190">
                  <a:extLst>
                    <a:ext uri="{9D8B030D-6E8A-4147-A177-3AD203B41FA5}">
                      <a16:colId xmlns:a16="http://schemas.microsoft.com/office/drawing/2014/main" val="2567038222"/>
                    </a:ext>
                  </a:extLst>
                </a:gridCol>
                <a:gridCol w="3449190">
                  <a:extLst>
                    <a:ext uri="{9D8B030D-6E8A-4147-A177-3AD203B41FA5}">
                      <a16:colId xmlns:a16="http://schemas.microsoft.com/office/drawing/2014/main" val="2514601937"/>
                    </a:ext>
                  </a:extLst>
                </a:gridCol>
                <a:gridCol w="3449190">
                  <a:extLst>
                    <a:ext uri="{9D8B030D-6E8A-4147-A177-3AD203B41FA5}">
                      <a16:colId xmlns:a16="http://schemas.microsoft.com/office/drawing/2014/main" val="3080302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Paper 1 Arithmetic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Paper 2 Reasoning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Paper 3 Reasoning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375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Time: 30 minutes</a:t>
                      </a:r>
                    </a:p>
                    <a:p>
                      <a:r>
                        <a:rPr lang="en-GB" sz="3200" dirty="0"/>
                        <a:t>Marks: 40 marks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Time: 40 minutes</a:t>
                      </a:r>
                    </a:p>
                    <a:p>
                      <a:r>
                        <a:rPr lang="en-GB" sz="3200" dirty="0"/>
                        <a:t>Marks: 35 marks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Time: 40 minutes</a:t>
                      </a:r>
                    </a:p>
                    <a:p>
                      <a:r>
                        <a:rPr lang="en-GB" sz="3200" dirty="0"/>
                        <a:t>Marks: 35 marks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83501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The overall maths assessment is out of 110 marks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474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726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62CBE9-1408-4C06-B5E9-86AB9F56F5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731753"/>
              </p:ext>
            </p:extLst>
          </p:nvPr>
        </p:nvGraphicFramePr>
        <p:xfrm>
          <a:off x="2415731" y="151071"/>
          <a:ext cx="9616500" cy="1310640"/>
        </p:xfrm>
        <a:graphic>
          <a:graphicData uri="http://schemas.openxmlformats.org/drawingml/2006/table">
            <a:tbl>
              <a:tblPr/>
              <a:tblGrid>
                <a:gridCol w="9616500">
                  <a:extLst>
                    <a:ext uri="{9D8B030D-6E8A-4147-A177-3AD203B41FA5}">
                      <a16:colId xmlns:a16="http://schemas.microsoft.com/office/drawing/2014/main" val="4104094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Maths Paper 1 - Arithmetic</a:t>
                      </a:r>
                    </a:p>
                    <a:p>
                      <a:pPr algn="ctr"/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 Questions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09783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672E189-CDCD-4A0F-A419-8DD593D74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6354" y="1715916"/>
            <a:ext cx="2201418" cy="9269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11D3AC5-1027-478F-8050-7C22C2D8DF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9713" y="3180417"/>
            <a:ext cx="3736170" cy="9269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B8236E-A0A9-430C-932C-D40B55FB34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3981" y="1630650"/>
            <a:ext cx="4275529" cy="10607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3A629C-60F0-4800-A5D5-F4CD4EC826EC}"/>
              </a:ext>
            </a:extLst>
          </p:cNvPr>
          <p:cNvSpPr txBox="1"/>
          <p:nvPr/>
        </p:nvSpPr>
        <p:spPr>
          <a:xfrm>
            <a:off x="394184" y="2605058"/>
            <a:ext cx="4275529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Straight Calculations including: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 main operations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Column Addition/Subtraction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Adding/Subtracting Fractions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Multiplying/Dividing Fractions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Fractions of amounts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division/multiplication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value (x/ by 10, 100, 1000)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Missing number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Decimals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Squared/cubed numbers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A1C54E-A540-4FDF-9136-0464A5C939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62228" y="3175776"/>
            <a:ext cx="2472201" cy="9315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9E1B1CD-B095-488C-8462-8DC2A85B02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9713" y="4565733"/>
            <a:ext cx="3694213" cy="8209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9008D0-5FEB-4681-88F7-312886B1F4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59196" y="4510424"/>
            <a:ext cx="2878263" cy="93155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BCA24DA-824F-4324-8C57-217927A109A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24571" y="5660391"/>
            <a:ext cx="2942857" cy="10380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67BB5A5-821B-40FB-9554-3DB9CFA8EB3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26623" y="5731463"/>
            <a:ext cx="3754771" cy="820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781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3C8D9F7-63CC-4B7E-9CF1-C4B44231AB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347034"/>
              </p:ext>
            </p:extLst>
          </p:nvPr>
        </p:nvGraphicFramePr>
        <p:xfrm>
          <a:off x="2415731" y="151071"/>
          <a:ext cx="9616500" cy="1188720"/>
        </p:xfrm>
        <a:graphic>
          <a:graphicData uri="http://schemas.openxmlformats.org/drawingml/2006/table">
            <a:tbl>
              <a:tblPr/>
              <a:tblGrid>
                <a:gridCol w="9616500">
                  <a:extLst>
                    <a:ext uri="{9D8B030D-6E8A-4147-A177-3AD203B41FA5}">
                      <a16:colId xmlns:a16="http://schemas.microsoft.com/office/drawing/2014/main" val="4104094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Maths Paper 2 &amp; 3 - Reasoning</a:t>
                      </a:r>
                    </a:p>
                    <a:p>
                      <a:pPr algn="ctr"/>
                      <a:r>
                        <a:rPr lang="en-GB" sz="36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 Questions</a:t>
                      </a: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09783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DB2B7F-2835-4A9A-93A5-71121C9991CB}"/>
              </a:ext>
            </a:extLst>
          </p:cNvPr>
          <p:cNvSpPr txBox="1"/>
          <p:nvPr/>
        </p:nvSpPr>
        <p:spPr>
          <a:xfrm>
            <a:off x="213338" y="2300955"/>
            <a:ext cx="410080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Choosing which calculations to </a:t>
            </a:r>
          </a:p>
          <a:p>
            <a:r>
              <a:rPr lang="en-GB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to find out the answer: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Often multi-step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read the questions </a:t>
            </a:r>
          </a:p>
          <a:p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carefully – what information is </a:t>
            </a:r>
          </a:p>
          <a:p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actually required?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Symmetry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Translation/Rotation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Co-ordinates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32D6E2-06EC-48D9-98FE-407FCB55D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546" y="1438391"/>
            <a:ext cx="5285714" cy="23333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A37962-5E20-47F7-868E-6C0FBE5244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0802" y="3896751"/>
            <a:ext cx="5171429" cy="29033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CCB645-94E1-4978-AF06-2CD7055A37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6407" y="4360024"/>
            <a:ext cx="3992278" cy="149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82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03C1A0D-DD44-480F-8968-1406340453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238540"/>
              </p:ext>
            </p:extLst>
          </p:nvPr>
        </p:nvGraphicFramePr>
        <p:xfrm>
          <a:off x="2989448" y="477678"/>
          <a:ext cx="7510147" cy="701040"/>
        </p:xfrm>
        <a:graphic>
          <a:graphicData uri="http://schemas.openxmlformats.org/drawingml/2006/table">
            <a:tbl>
              <a:tblPr/>
              <a:tblGrid>
                <a:gridCol w="7510147">
                  <a:extLst>
                    <a:ext uri="{9D8B030D-6E8A-4147-A177-3AD203B41FA5}">
                      <a16:colId xmlns:a16="http://schemas.microsoft.com/office/drawing/2014/main" val="4104094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 and Science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09783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AD765BD-C10B-4D6A-9164-F78CCB0A43C4}"/>
              </a:ext>
            </a:extLst>
          </p:cNvPr>
          <p:cNvSpPr/>
          <p:nvPr/>
        </p:nvSpPr>
        <p:spPr>
          <a:xfrm>
            <a:off x="967093" y="2430742"/>
            <a:ext cx="10704402" cy="3949580"/>
          </a:xfrm>
          <a:prstGeom prst="rect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will be no SATs testing for your child in writing or science.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Instead, your child will be assessed over time by the Year 6 teachers as to whether they are working towards, working at or working above expectations in these areas.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700" dirty="0">
              <a:solidFill>
                <a:srgbClr val="00B05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ensure consistency of standards, the school may be selected for external moderation.</a:t>
            </a:r>
          </a:p>
        </p:txBody>
      </p:sp>
    </p:spTree>
    <p:extLst>
      <p:ext uri="{BB962C8B-B14F-4D97-AF65-F5344CB8AC3E}">
        <p14:creationId xmlns:p14="http://schemas.microsoft.com/office/powerpoint/2010/main" val="2595119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CEC5AA-FB9F-4FC0-9EAC-4ABC7F90052C}"/>
              </a:ext>
            </a:extLst>
          </p:cNvPr>
          <p:cNvSpPr/>
          <p:nvPr/>
        </p:nvSpPr>
        <p:spPr>
          <a:xfrm>
            <a:off x="500729" y="2444716"/>
            <a:ext cx="11327240" cy="389666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1161C05-929D-44ED-9831-BCD29F62F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665512"/>
              </p:ext>
            </p:extLst>
          </p:nvPr>
        </p:nvGraphicFramePr>
        <p:xfrm>
          <a:off x="4110543" y="516617"/>
          <a:ext cx="5497691" cy="701040"/>
        </p:xfrm>
        <a:graphic>
          <a:graphicData uri="http://schemas.openxmlformats.org/drawingml/2006/table">
            <a:tbl>
              <a:tblPr/>
              <a:tblGrid>
                <a:gridCol w="5497691">
                  <a:extLst>
                    <a:ext uri="{9D8B030D-6E8A-4147-A177-3AD203B41FA5}">
                      <a16:colId xmlns:a16="http://schemas.microsoft.com/office/drawing/2014/main" val="4104094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Week of the SATs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09783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DDDA4B4-84AD-4A80-8122-873C9CB78E5B}"/>
              </a:ext>
            </a:extLst>
          </p:cNvPr>
          <p:cNvSpPr txBox="1"/>
          <p:nvPr/>
        </p:nvSpPr>
        <p:spPr>
          <a:xfrm>
            <a:off x="703385" y="2672862"/>
            <a:ext cx="1112990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It is really important that your child arrives at school on time to be 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   able to reach their full potential in SATs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All children should be in by </a:t>
            </a:r>
            <a:r>
              <a:rPr lang="en-GB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8.45am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at the latest Monday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    to Thursday of that week (13-16</a:t>
            </a:r>
            <a:r>
              <a:rPr lang="en-GB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May)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We aim to create a calm start to the day and will try to keep things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    as normal as possible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If your child is ill please contact us as soon as possible so we 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    and decide on the best course of action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679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03C1A0D-DD44-480F-8968-1406340453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834876"/>
              </p:ext>
            </p:extLst>
          </p:nvPr>
        </p:nvGraphicFramePr>
        <p:xfrm>
          <a:off x="2694027" y="252594"/>
          <a:ext cx="7510147" cy="701040"/>
        </p:xfrm>
        <a:graphic>
          <a:graphicData uri="http://schemas.openxmlformats.org/drawingml/2006/table">
            <a:tbl>
              <a:tblPr/>
              <a:tblGrid>
                <a:gridCol w="7510147">
                  <a:extLst>
                    <a:ext uri="{9D8B030D-6E8A-4147-A177-3AD203B41FA5}">
                      <a16:colId xmlns:a16="http://schemas.microsoft.com/office/drawing/2014/main" val="4104094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Scores and Results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09783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A07027B-3701-48A3-9E0E-DBFA0A88BD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027" y="1176722"/>
            <a:ext cx="7945536" cy="532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182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DE902CC-4C0C-4E53-A689-43E96FF81F12}"/>
              </a:ext>
            </a:extLst>
          </p:cNvPr>
          <p:cNvSpPr/>
          <p:nvPr/>
        </p:nvSpPr>
        <p:spPr>
          <a:xfrm>
            <a:off x="2517914" y="898777"/>
            <a:ext cx="9011477" cy="286126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03C1A0D-DD44-480F-8968-1406340453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770330"/>
              </p:ext>
            </p:extLst>
          </p:nvPr>
        </p:nvGraphicFramePr>
        <p:xfrm>
          <a:off x="2760288" y="197737"/>
          <a:ext cx="7510147" cy="701040"/>
        </p:xfrm>
        <a:graphic>
          <a:graphicData uri="http://schemas.openxmlformats.org/drawingml/2006/table">
            <a:tbl>
              <a:tblPr/>
              <a:tblGrid>
                <a:gridCol w="7510147">
                  <a:extLst>
                    <a:ext uri="{9D8B030D-6E8A-4147-A177-3AD203B41FA5}">
                      <a16:colId xmlns:a16="http://schemas.microsoft.com/office/drawing/2014/main" val="4104094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Scores and Results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09783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D60D416-4A16-4830-902C-250B25C335B0}"/>
              </a:ext>
            </a:extLst>
          </p:cNvPr>
          <p:cNvSpPr/>
          <p:nvPr/>
        </p:nvSpPr>
        <p:spPr>
          <a:xfrm>
            <a:off x="2517914" y="1076214"/>
            <a:ext cx="938253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hangingPunct="0"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SATs are completed for </a:t>
            </a: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two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main reasons:  </a:t>
            </a:r>
          </a:p>
          <a:p>
            <a:pPr marL="228600" marR="0" hangingPunct="0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support the school’s judgement on how your child is doing</a:t>
            </a:r>
          </a:p>
          <a:p>
            <a:pPr marR="0" lvl="0" hangingPunct="0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compared to any other child in the class, in Richmond or in the</a:t>
            </a:r>
          </a:p>
          <a:p>
            <a:pPr marR="0" lvl="0" hangingPunct="0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country.  </a:t>
            </a:r>
            <a:endParaRPr lang="en-US" sz="5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find out how the school is doing compared to other schools, </a:t>
            </a:r>
          </a:p>
          <a:p>
            <a:pPr marR="0" lvl="0" hangingPunct="0"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locally and nationally.</a:t>
            </a:r>
            <a:endParaRPr lang="en-US" sz="5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7E244B-D396-469E-8B9A-0CA2F1731710}"/>
              </a:ext>
            </a:extLst>
          </p:cNvPr>
          <p:cNvSpPr txBox="1"/>
          <p:nvPr/>
        </p:nvSpPr>
        <p:spPr>
          <a:xfrm>
            <a:off x="397565" y="3952523"/>
            <a:ext cx="111318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is important to remember that S.A.T.s do not give us information on your child in other areas of the curriculum such as the </a:t>
            </a: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foundation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subjects (Art, PE, Humanities etc.)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They also do not give information on the many </a:t>
            </a:r>
            <a:r>
              <a:rPr lang="en-GB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qualities and attributes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of your child - we are always keen to recognise children for achievements outside of SATs as well!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168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7C43B2F-23C1-442E-958C-63B34FE763F4}"/>
              </a:ext>
            </a:extLst>
          </p:cNvPr>
          <p:cNvSpPr/>
          <p:nvPr/>
        </p:nvSpPr>
        <p:spPr>
          <a:xfrm>
            <a:off x="1007165" y="2252871"/>
            <a:ext cx="10781561" cy="446598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03C1A0D-DD44-480F-8968-1406340453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216540"/>
              </p:ext>
            </p:extLst>
          </p:nvPr>
        </p:nvGraphicFramePr>
        <p:xfrm>
          <a:off x="2694027" y="252594"/>
          <a:ext cx="9094699" cy="701040"/>
        </p:xfrm>
        <a:graphic>
          <a:graphicData uri="http://schemas.openxmlformats.org/drawingml/2006/table">
            <a:tbl>
              <a:tblPr/>
              <a:tblGrid>
                <a:gridCol w="9094699">
                  <a:extLst>
                    <a:ext uri="{9D8B030D-6E8A-4147-A177-3AD203B41FA5}">
                      <a16:colId xmlns:a16="http://schemas.microsoft.com/office/drawing/2014/main" val="4104094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Supporting your child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097839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5B591-119F-4AE6-867A-F1384A41CBE5}"/>
              </a:ext>
            </a:extLst>
          </p:cNvPr>
          <p:cNvSpPr txBox="1">
            <a:spLocks/>
          </p:cNvSpPr>
          <p:nvPr/>
        </p:nvSpPr>
        <p:spPr>
          <a:xfrm>
            <a:off x="1273126" y="2363924"/>
            <a:ext cx="10515600" cy="424148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Times table practice (e.g. Times Table </a:t>
            </a:r>
            <a:r>
              <a:rPr lang="en-GB" sz="2900" dirty="0" err="1">
                <a:latin typeface="Arial" panose="020B0604020202020204" pitchFamily="34" charset="0"/>
                <a:cs typeface="Arial" panose="020B0604020202020204" pitchFamily="34" charset="0"/>
              </a:rPr>
              <a:t>Rockstars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Ask questions e.g. conversion (how many g in a kg/hours in a minute), talk about intervals of time (e.g. if we set off now and it takes 49 minutes, what time will we arrive?)</a:t>
            </a:r>
          </a:p>
          <a:p>
            <a:r>
              <a:rPr lang="en-GB" sz="3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endParaRPr lang="en-GB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read their books with them regularly (out loud and ask them questions about the book, discuss new vocabulary)</a:t>
            </a:r>
          </a:p>
          <a:p>
            <a:pPr lvl="1"/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read other stories to them – discuss inference points, new vocabulary</a:t>
            </a:r>
          </a:p>
          <a:p>
            <a:pPr lvl="1"/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General knowledge – have discussions about current affairs, history,  places in the world</a:t>
            </a:r>
          </a:p>
          <a:p>
            <a:r>
              <a:rPr lang="en-GB" sz="3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GPS</a:t>
            </a:r>
          </a:p>
          <a:p>
            <a:pPr lvl="1"/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Encourage them to learn their spellings and practise with them</a:t>
            </a:r>
          </a:p>
          <a:p>
            <a:pPr lvl="1"/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Help them to remember specific terminology from their English ‘homework books’ </a:t>
            </a:r>
          </a:p>
          <a:p>
            <a:pPr marL="914400" lvl="2" indent="0">
              <a:buNone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e.g. antonyms/synonyms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04E679-FF07-44D6-AE0C-4CF3D6846E23}"/>
              </a:ext>
            </a:extLst>
          </p:cNvPr>
          <p:cNvSpPr txBox="1"/>
          <p:nvPr/>
        </p:nvSpPr>
        <p:spPr>
          <a:xfrm>
            <a:off x="2800045" y="1243280"/>
            <a:ext cx="9094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Please continue to provide the support you have been doing throughout the year: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95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C7AB8B3-5004-4A5A-94B0-104B97CC2C3E}"/>
              </a:ext>
            </a:extLst>
          </p:cNvPr>
          <p:cNvSpPr/>
          <p:nvPr/>
        </p:nvSpPr>
        <p:spPr>
          <a:xfrm>
            <a:off x="1007166" y="2252871"/>
            <a:ext cx="10569526" cy="356483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03C1A0D-DD44-480F-8968-1406340453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197828"/>
              </p:ext>
            </p:extLst>
          </p:nvPr>
        </p:nvGraphicFramePr>
        <p:xfrm>
          <a:off x="2694027" y="252594"/>
          <a:ext cx="9094699" cy="1310640"/>
        </p:xfrm>
        <a:graphic>
          <a:graphicData uri="http://schemas.openxmlformats.org/drawingml/2006/table">
            <a:tbl>
              <a:tblPr/>
              <a:tblGrid>
                <a:gridCol w="9094699">
                  <a:extLst>
                    <a:ext uri="{9D8B030D-6E8A-4147-A177-3AD203B41FA5}">
                      <a16:colId xmlns:a16="http://schemas.microsoft.com/office/drawing/2014/main" val="4104094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else can I support </a:t>
                      </a:r>
                    </a:p>
                    <a:p>
                      <a:pPr algn="ctr"/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child at home?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097839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FCF7C2A-8B64-4C9C-ACDD-7990E72A0EFA}"/>
              </a:ext>
            </a:extLst>
          </p:cNvPr>
          <p:cNvSpPr txBox="1">
            <a:spLocks/>
          </p:cNvSpPr>
          <p:nvPr/>
        </p:nvSpPr>
        <p:spPr>
          <a:xfrm>
            <a:off x="1061091" y="2616518"/>
            <a:ext cx="10515600" cy="3055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Reinforce a calm and measured approach</a:t>
            </a:r>
          </a:p>
          <a:p>
            <a:r>
              <a:rPr lang="en-GB" dirty="0"/>
              <a:t>Support and encourage your child to complete their homework daily</a:t>
            </a:r>
          </a:p>
          <a:p>
            <a:r>
              <a:rPr lang="en-GB" dirty="0"/>
              <a:t>Help them to stay focused and positive </a:t>
            </a:r>
          </a:p>
          <a:p>
            <a:r>
              <a:rPr lang="en-GB" dirty="0"/>
              <a:t>Encourage resilience and independence</a:t>
            </a:r>
          </a:p>
          <a:p>
            <a:r>
              <a:rPr lang="en-GB" dirty="0"/>
              <a:t>Manage food, sleep and screens!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F3838DD-9BE6-4636-91DC-43BD4A1ED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18444"/>
            <a:ext cx="9144000" cy="309848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Q &amp; A</a:t>
            </a:r>
            <a:br>
              <a:rPr lang="en-GB" b="1" dirty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79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1F9A85E-4F5C-4811-896F-0D57A8BBE2FE}"/>
              </a:ext>
            </a:extLst>
          </p:cNvPr>
          <p:cNvSpPr/>
          <p:nvPr/>
        </p:nvSpPr>
        <p:spPr>
          <a:xfrm>
            <a:off x="2557670" y="1417982"/>
            <a:ext cx="9395791" cy="50681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41BFDF5-A4D1-4065-899B-BBEBF8267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248493"/>
              </p:ext>
            </p:extLst>
          </p:nvPr>
        </p:nvGraphicFramePr>
        <p:xfrm>
          <a:off x="2937013" y="371862"/>
          <a:ext cx="8676861" cy="701040"/>
        </p:xfrm>
        <a:graphic>
          <a:graphicData uri="http://schemas.openxmlformats.org/drawingml/2006/table">
            <a:tbl>
              <a:tblPr/>
              <a:tblGrid>
                <a:gridCol w="8676861">
                  <a:extLst>
                    <a:ext uri="{9D8B030D-6E8A-4147-A177-3AD203B41FA5}">
                      <a16:colId xmlns:a16="http://schemas.microsoft.com/office/drawing/2014/main" val="4104094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During this meeting we will cover: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09783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E2CF9B-F60B-4122-814F-B884704521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997131"/>
              </p:ext>
            </p:extLst>
          </p:nvPr>
        </p:nvGraphicFramePr>
        <p:xfrm>
          <a:off x="2663687" y="1614615"/>
          <a:ext cx="4611756" cy="4337762"/>
        </p:xfrm>
        <a:graphic>
          <a:graphicData uri="http://schemas.openxmlformats.org/drawingml/2006/table">
            <a:tbl>
              <a:tblPr/>
              <a:tblGrid>
                <a:gridCol w="4611756">
                  <a:extLst>
                    <a:ext uri="{9D8B030D-6E8A-4147-A177-3AD203B41FA5}">
                      <a16:colId xmlns:a16="http://schemas.microsoft.com/office/drawing/2014/main" val="3420117363"/>
                    </a:ext>
                  </a:extLst>
                </a:gridCol>
              </a:tblGrid>
              <a:tr h="2441575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Key dates</a:t>
                      </a:r>
                      <a:endParaRPr lang="en-GB" sz="28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GB" sz="2800" b="1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What are SATs?</a:t>
                      </a:r>
                      <a:br>
                        <a:rPr lang="en-GB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endParaRPr lang="en-GB" sz="2800" b="1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Grammar, Punctuation</a:t>
                      </a:r>
                      <a:endParaRPr lang="en-GB" sz="28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GB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and Spelling (GPS)</a:t>
                      </a:r>
                      <a:endParaRPr lang="en-GB" sz="28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GB" sz="2800" b="1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Reading</a:t>
                      </a:r>
                      <a:endParaRPr lang="en-GB" sz="28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GB" sz="2800" b="1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Maths</a:t>
                      </a:r>
                      <a:endParaRPr lang="en-GB" sz="28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0562" marR="70562" marT="35281" marB="3528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09509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49062FB-DFDE-4BCD-AEE0-DC78FC2FBE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128723"/>
              </p:ext>
            </p:extLst>
          </p:nvPr>
        </p:nvGraphicFramePr>
        <p:xfrm>
          <a:off x="7557052" y="1614615"/>
          <a:ext cx="4502426" cy="3931920"/>
        </p:xfrm>
        <a:graphic>
          <a:graphicData uri="http://schemas.openxmlformats.org/drawingml/2006/table">
            <a:tbl>
              <a:tblPr/>
              <a:tblGrid>
                <a:gridCol w="4502426">
                  <a:extLst>
                    <a:ext uri="{9D8B030D-6E8A-4147-A177-3AD203B41FA5}">
                      <a16:colId xmlns:a16="http://schemas.microsoft.com/office/drawing/2014/main" val="2514367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Writing and Science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2800" b="1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The Week of SATs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GB" sz="2800" b="1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Scores and results</a:t>
                      </a:r>
                      <a:br>
                        <a:rPr lang="en-GB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</a:br>
                      <a:endParaRPr lang="en-GB" sz="2800" b="1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Supporting your child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GB" sz="2800" b="1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Questions</a:t>
                      </a:r>
                      <a:endParaRPr lang="en-GB" sz="28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160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20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3624755-02FC-4E09-A9B5-45D5762AA333}"/>
              </a:ext>
            </a:extLst>
          </p:cNvPr>
          <p:cNvSpPr/>
          <p:nvPr/>
        </p:nvSpPr>
        <p:spPr>
          <a:xfrm>
            <a:off x="2475914" y="1363730"/>
            <a:ext cx="9395791" cy="506815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67F30F5-7FA5-4371-9175-D3457C7E27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354229"/>
              </p:ext>
            </p:extLst>
          </p:nvPr>
        </p:nvGraphicFramePr>
        <p:xfrm>
          <a:off x="4110543" y="516617"/>
          <a:ext cx="5497691" cy="701040"/>
        </p:xfrm>
        <a:graphic>
          <a:graphicData uri="http://schemas.openxmlformats.org/drawingml/2006/table">
            <a:tbl>
              <a:tblPr/>
              <a:tblGrid>
                <a:gridCol w="5497691">
                  <a:extLst>
                    <a:ext uri="{9D8B030D-6E8A-4147-A177-3AD203B41FA5}">
                      <a16:colId xmlns:a16="http://schemas.microsoft.com/office/drawing/2014/main" val="4104094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are SATs?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09783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E5B286F-67F1-4D5B-A1F5-C7B69F8CF588}"/>
              </a:ext>
            </a:extLst>
          </p:cNvPr>
          <p:cNvSpPr txBox="1"/>
          <p:nvPr/>
        </p:nvSpPr>
        <p:spPr>
          <a:xfrm>
            <a:off x="2727463" y="1509291"/>
            <a:ext cx="8001806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  <a:cs typeface="Arial" panose="020B0604020202020204" pitchFamily="34" charset="0"/>
              </a:rPr>
              <a:t>SATs stand for </a:t>
            </a:r>
            <a:r>
              <a:rPr lang="en-GB" sz="2800" b="1" u="sng" dirty="0">
                <a:solidFill>
                  <a:srgbClr val="002060"/>
                </a:solidFill>
                <a:cs typeface="Arial" panose="020B0604020202020204" pitchFamily="34" charset="0"/>
              </a:rPr>
              <a:t>S</a:t>
            </a:r>
            <a:r>
              <a:rPr lang="en-GB" sz="2800" dirty="0">
                <a:solidFill>
                  <a:srgbClr val="002060"/>
                </a:solidFill>
                <a:cs typeface="Arial" panose="020B0604020202020204" pitchFamily="34" charset="0"/>
              </a:rPr>
              <a:t>tandardised </a:t>
            </a:r>
            <a:r>
              <a:rPr lang="en-GB" sz="2800" b="1" u="sng" dirty="0">
                <a:solidFill>
                  <a:srgbClr val="002060"/>
                </a:solidFill>
                <a:cs typeface="Arial" panose="020B0604020202020204" pitchFamily="34" charset="0"/>
              </a:rPr>
              <a:t>A</a:t>
            </a:r>
            <a:r>
              <a:rPr lang="en-GB" sz="2800" dirty="0">
                <a:solidFill>
                  <a:srgbClr val="002060"/>
                </a:solidFill>
                <a:cs typeface="Arial" panose="020B0604020202020204" pitchFamily="34" charset="0"/>
              </a:rPr>
              <a:t>ssessment </a:t>
            </a:r>
            <a:r>
              <a:rPr lang="en-GB" sz="2800" b="1" u="sng" dirty="0">
                <a:solidFill>
                  <a:srgbClr val="002060"/>
                </a:solidFill>
                <a:cs typeface="Arial" panose="020B0604020202020204" pitchFamily="34" charset="0"/>
              </a:rPr>
              <a:t>T</a:t>
            </a:r>
            <a:r>
              <a:rPr lang="en-GB" sz="2800" dirty="0">
                <a:solidFill>
                  <a:srgbClr val="002060"/>
                </a:solidFill>
                <a:cs typeface="Arial" panose="020B0604020202020204" pitchFamily="34" charset="0"/>
              </a:rPr>
              <a:t>ests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  <a:cs typeface="Arial" panose="020B0604020202020204" pitchFamily="34" charset="0"/>
              </a:rPr>
              <a:t>SATs were first introduced in the early 1990s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  <a:cs typeface="Arial" panose="020B0604020202020204" pitchFamily="34" charset="0"/>
              </a:rPr>
              <a:t>All children in Year 2 and Year 6 must take the SATs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  <a:cs typeface="Arial" panose="020B0604020202020204" pitchFamily="34" charset="0"/>
              </a:rPr>
              <a:t>In Year 6 children are tested on: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  <a:cs typeface="Arial" panose="020B0604020202020204" pitchFamily="34" charset="0"/>
              </a:rPr>
              <a:t>Grammar, Punctuation &amp; Spelling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  <a:cs typeface="Arial" panose="020B0604020202020204" pitchFamily="34" charset="0"/>
              </a:rPr>
              <a:t>Reading Comprehension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  <a:cs typeface="Arial" panose="020B0604020202020204" pitchFamily="34" charset="0"/>
              </a:rPr>
              <a:t>Maths (arithmetic and reasoning)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  <a:cs typeface="Arial" panose="020B0604020202020204" pitchFamily="34" charset="0"/>
              </a:rPr>
              <a:t>In Year 6 SATs will be sent away to be marked by </a:t>
            </a:r>
          </a:p>
          <a:p>
            <a:r>
              <a:rPr lang="en-GB" sz="2800" dirty="0">
                <a:solidFill>
                  <a:srgbClr val="002060"/>
                </a:solidFill>
                <a:cs typeface="Arial" panose="020B0604020202020204" pitchFamily="34" charset="0"/>
              </a:rPr>
              <a:t>     external markers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  <a:cs typeface="Arial" panose="020B0604020202020204" pitchFamily="34" charset="0"/>
              </a:rPr>
              <a:t>Year 6 children are also assessed for their writing </a:t>
            </a:r>
          </a:p>
          <a:p>
            <a:r>
              <a:rPr lang="en-GB" sz="2800" dirty="0">
                <a:solidFill>
                  <a:srgbClr val="002060"/>
                </a:solidFill>
                <a:cs typeface="Arial" panose="020B0604020202020204" pitchFamily="34" charset="0"/>
              </a:rPr>
              <a:t>     although there is no test.</a:t>
            </a:r>
            <a:endParaRPr lang="en-US" sz="28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857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0FC83DE-3AF3-4F75-B651-F9194D956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82325"/>
              </p:ext>
            </p:extLst>
          </p:nvPr>
        </p:nvGraphicFramePr>
        <p:xfrm>
          <a:off x="4898334" y="305602"/>
          <a:ext cx="3450535" cy="701040"/>
        </p:xfrm>
        <a:graphic>
          <a:graphicData uri="http://schemas.openxmlformats.org/drawingml/2006/table">
            <a:tbl>
              <a:tblPr/>
              <a:tblGrid>
                <a:gridCol w="3450535">
                  <a:extLst>
                    <a:ext uri="{9D8B030D-6E8A-4147-A177-3AD203B41FA5}">
                      <a16:colId xmlns:a16="http://schemas.microsoft.com/office/drawing/2014/main" val="4104094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Dates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09783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98104EC-F600-4940-A62A-FB248319469C}"/>
              </a:ext>
            </a:extLst>
          </p:cNvPr>
          <p:cNvSpPr/>
          <p:nvPr/>
        </p:nvSpPr>
        <p:spPr>
          <a:xfrm>
            <a:off x="2663688" y="1404730"/>
            <a:ext cx="9165029" cy="532737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8308EB-0954-4CE6-B2F8-965D307E17DD}"/>
              </a:ext>
            </a:extLst>
          </p:cNvPr>
          <p:cNvSpPr txBox="1"/>
          <p:nvPr/>
        </p:nvSpPr>
        <p:spPr>
          <a:xfrm>
            <a:off x="3227949" y="1616766"/>
            <a:ext cx="8280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Year 6 SATs week is w/c 13</a:t>
            </a:r>
            <a:r>
              <a:rPr lang="en-GB" sz="3200" baseline="30000" dirty="0">
                <a:solidFill>
                  <a:srgbClr val="002060"/>
                </a:solidFill>
              </a:rPr>
              <a:t>th</a:t>
            </a:r>
            <a:r>
              <a:rPr lang="en-GB" sz="3200" dirty="0">
                <a:solidFill>
                  <a:srgbClr val="002060"/>
                </a:solidFill>
              </a:rPr>
              <a:t> May 2019 nationally</a:t>
            </a:r>
            <a:endParaRPr lang="en-US" sz="3200" dirty="0">
              <a:solidFill>
                <a:srgbClr val="00206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C78B300-85FD-4D61-AF1A-ADDE0D88E1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052105"/>
              </p:ext>
            </p:extLst>
          </p:nvPr>
        </p:nvGraphicFramePr>
        <p:xfrm>
          <a:off x="2903906" y="2533020"/>
          <a:ext cx="8604900" cy="4045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6894">
                  <a:extLst>
                    <a:ext uri="{9D8B030D-6E8A-4147-A177-3AD203B41FA5}">
                      <a16:colId xmlns:a16="http://schemas.microsoft.com/office/drawing/2014/main" val="42160915"/>
                    </a:ext>
                  </a:extLst>
                </a:gridCol>
                <a:gridCol w="5108006">
                  <a:extLst>
                    <a:ext uri="{9D8B030D-6E8A-4147-A177-3AD203B41FA5}">
                      <a16:colId xmlns:a16="http://schemas.microsoft.com/office/drawing/2014/main" val="2779120931"/>
                    </a:ext>
                  </a:extLst>
                </a:gridCol>
              </a:tblGrid>
              <a:tr h="545869">
                <a:tc>
                  <a:txBody>
                    <a:bodyPr/>
                    <a:lstStyle/>
                    <a:p>
                      <a:r>
                        <a:rPr lang="en-GB" sz="2400" dirty="0"/>
                        <a:t>Date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Activity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769220"/>
                  </a:ext>
                </a:extLst>
              </a:tr>
              <a:tr h="942184">
                <a:tc>
                  <a:txBody>
                    <a:bodyPr/>
                    <a:lstStyle/>
                    <a:p>
                      <a:r>
                        <a:rPr lang="en-GB" sz="2400" dirty="0"/>
                        <a:t>Monday 13</a:t>
                      </a:r>
                      <a:r>
                        <a:rPr lang="en-GB" sz="2400" baseline="30000" dirty="0"/>
                        <a:t>th</a:t>
                      </a:r>
                      <a:r>
                        <a:rPr lang="en-GB" sz="2400" dirty="0"/>
                        <a:t> May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English Grammar, Punctuation and Spelling papers 1 and 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506930"/>
                  </a:ext>
                </a:extLst>
              </a:tr>
              <a:tr h="545869">
                <a:tc>
                  <a:txBody>
                    <a:bodyPr/>
                    <a:lstStyle/>
                    <a:p>
                      <a:r>
                        <a:rPr lang="en-GB" sz="2400" dirty="0"/>
                        <a:t>Tuesday 14</a:t>
                      </a:r>
                      <a:r>
                        <a:rPr lang="en-GB" sz="2400" baseline="30000" dirty="0"/>
                        <a:t>th</a:t>
                      </a:r>
                      <a:r>
                        <a:rPr lang="en-GB" sz="2400" dirty="0"/>
                        <a:t> May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English – Reading Paper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50850"/>
                  </a:ext>
                </a:extLst>
              </a:tr>
              <a:tr h="545869">
                <a:tc>
                  <a:txBody>
                    <a:bodyPr/>
                    <a:lstStyle/>
                    <a:p>
                      <a:r>
                        <a:rPr lang="en-GB" sz="2400" dirty="0"/>
                        <a:t>Wednesday 15</a:t>
                      </a:r>
                      <a:r>
                        <a:rPr lang="en-GB" sz="2400" baseline="30000" dirty="0"/>
                        <a:t>th</a:t>
                      </a:r>
                      <a:r>
                        <a:rPr lang="en-GB" sz="2400" dirty="0"/>
                        <a:t> May 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Maths – Paper 1 (Arithmetic) and</a:t>
                      </a:r>
                    </a:p>
                    <a:p>
                      <a:r>
                        <a:rPr lang="en-GB" sz="2400" dirty="0"/>
                        <a:t>Paper 2 (Reasoning 1)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790833"/>
                  </a:ext>
                </a:extLst>
              </a:tr>
              <a:tr h="545869">
                <a:tc>
                  <a:txBody>
                    <a:bodyPr/>
                    <a:lstStyle/>
                    <a:p>
                      <a:r>
                        <a:rPr lang="en-GB" sz="2400" dirty="0"/>
                        <a:t>Thursday 16</a:t>
                      </a:r>
                      <a:r>
                        <a:rPr lang="en-GB" sz="2400" baseline="30000" dirty="0"/>
                        <a:t>th</a:t>
                      </a:r>
                      <a:r>
                        <a:rPr lang="en-GB" sz="2400" dirty="0"/>
                        <a:t> May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Maths Paper 3 (Reasoning 2)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176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17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CAC4C17-2677-412A-B6BC-2472A6E7B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688137"/>
              </p:ext>
            </p:extLst>
          </p:nvPr>
        </p:nvGraphicFramePr>
        <p:xfrm>
          <a:off x="3249638" y="305602"/>
          <a:ext cx="8032652" cy="1310640"/>
        </p:xfrm>
        <a:graphic>
          <a:graphicData uri="http://schemas.openxmlformats.org/drawingml/2006/table">
            <a:tbl>
              <a:tblPr/>
              <a:tblGrid>
                <a:gridCol w="8032652">
                  <a:extLst>
                    <a:ext uri="{9D8B030D-6E8A-4147-A177-3AD203B41FA5}">
                      <a16:colId xmlns:a16="http://schemas.microsoft.com/office/drawing/2014/main" val="4104094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 Punctuation &amp; Spelling (GPS)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09783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E9CDF9F3-0809-45E4-B6CA-0CEC96F6D977}"/>
              </a:ext>
            </a:extLst>
          </p:cNvPr>
          <p:cNvSpPr/>
          <p:nvPr/>
        </p:nvSpPr>
        <p:spPr>
          <a:xfrm>
            <a:off x="2400886" y="1951056"/>
            <a:ext cx="9617612" cy="14779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13</a:t>
            </a:r>
            <a:r>
              <a:rPr lang="en-GB" sz="28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</a:t>
            </a:r>
            <a:r>
              <a:rPr lang="en-GB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children will sit two papers for GPS: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1: Grammar and Punctuation (short answer)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2: Spelling</a:t>
            </a:r>
            <a:endParaRPr lang="en-US" sz="28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813D0CA-2CB8-46A0-B196-034A0F66B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59859"/>
              </p:ext>
            </p:extLst>
          </p:nvPr>
        </p:nvGraphicFramePr>
        <p:xfrm>
          <a:off x="886265" y="3856762"/>
          <a:ext cx="10550769" cy="2695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7724">
                  <a:extLst>
                    <a:ext uri="{9D8B030D-6E8A-4147-A177-3AD203B41FA5}">
                      <a16:colId xmlns:a16="http://schemas.microsoft.com/office/drawing/2014/main" val="2421814236"/>
                    </a:ext>
                  </a:extLst>
                </a:gridCol>
                <a:gridCol w="5383045">
                  <a:extLst>
                    <a:ext uri="{9D8B030D-6E8A-4147-A177-3AD203B41FA5}">
                      <a16:colId xmlns:a16="http://schemas.microsoft.com/office/drawing/2014/main" val="1816240225"/>
                    </a:ext>
                  </a:extLst>
                </a:gridCol>
              </a:tblGrid>
              <a:tr h="1057781">
                <a:tc>
                  <a:txBody>
                    <a:bodyPr/>
                    <a:lstStyle/>
                    <a:p>
                      <a:r>
                        <a:rPr lang="en-GB" sz="2800" dirty="0"/>
                        <a:t>Paper 1 : Short Answer Paper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Paper Two: Spelling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837973"/>
                  </a:ext>
                </a:extLst>
              </a:tr>
              <a:tr h="1057781">
                <a:tc>
                  <a:txBody>
                    <a:bodyPr/>
                    <a:lstStyle/>
                    <a:p>
                      <a:r>
                        <a:rPr lang="en-GB" sz="2800" dirty="0"/>
                        <a:t>Time: 45 minutes</a:t>
                      </a:r>
                    </a:p>
                    <a:p>
                      <a:r>
                        <a:rPr lang="en-GB" sz="2800" dirty="0"/>
                        <a:t>Marks:  50 marks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Time: Teacher led</a:t>
                      </a:r>
                    </a:p>
                    <a:p>
                      <a:r>
                        <a:rPr lang="en-GB" sz="2800" dirty="0"/>
                        <a:t>Marks: 20 marks (20 spellings)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543357"/>
                  </a:ext>
                </a:extLst>
              </a:tr>
              <a:tr h="580074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The overall GPS assessment is out of 70 marks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425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85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D19798E-A3BC-4593-8924-6CA27A140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475641"/>
              </p:ext>
            </p:extLst>
          </p:nvPr>
        </p:nvGraphicFramePr>
        <p:xfrm>
          <a:off x="2415731" y="305602"/>
          <a:ext cx="9616500" cy="1310640"/>
        </p:xfrm>
        <a:graphic>
          <a:graphicData uri="http://schemas.openxmlformats.org/drawingml/2006/table">
            <a:tbl>
              <a:tblPr/>
              <a:tblGrid>
                <a:gridCol w="9616500">
                  <a:extLst>
                    <a:ext uri="{9D8B030D-6E8A-4147-A177-3AD203B41FA5}">
                      <a16:colId xmlns:a16="http://schemas.microsoft.com/office/drawing/2014/main" val="4104094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 &amp; Punctuation </a:t>
                      </a:r>
                      <a:r>
                        <a:rPr lang="en-GB" sz="3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(short answer paper) </a:t>
                      </a:r>
                      <a:endParaRPr lang="en-GB" sz="4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 Questions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09783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9D5FC3E-A3B9-46CA-A214-5A6CF15F1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8852" y="1716258"/>
            <a:ext cx="9483379" cy="18317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E1D8C78-54A4-4456-8055-ECAE7CA214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2292" y="4009512"/>
            <a:ext cx="9616500" cy="254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584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6B5F64E-A6E6-43F9-A2D6-7A8A56835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858304"/>
              </p:ext>
            </p:extLst>
          </p:nvPr>
        </p:nvGraphicFramePr>
        <p:xfrm>
          <a:off x="2106242" y="87592"/>
          <a:ext cx="9616500" cy="1310640"/>
        </p:xfrm>
        <a:graphic>
          <a:graphicData uri="http://schemas.openxmlformats.org/drawingml/2006/table">
            <a:tbl>
              <a:tblPr/>
              <a:tblGrid>
                <a:gridCol w="9616500">
                  <a:extLst>
                    <a:ext uri="{9D8B030D-6E8A-4147-A177-3AD203B41FA5}">
                      <a16:colId xmlns:a16="http://schemas.microsoft.com/office/drawing/2014/main" val="4104094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Spelling </a:t>
                      </a:r>
                      <a:r>
                        <a:rPr lang="en-GB" sz="3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(teacher-led) </a:t>
                      </a:r>
                      <a:endParaRPr lang="en-GB" sz="4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 Questions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09783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BA0E0FC-8001-4F42-8B40-6978EB537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104" y="2007120"/>
            <a:ext cx="4595602" cy="474533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1E1D881-DB0D-40F7-BAE8-34803E386A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6100" y="3093446"/>
            <a:ext cx="6047619" cy="26857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1DE303-86A1-43E0-947C-7727267D81DD}"/>
              </a:ext>
            </a:extLst>
          </p:cNvPr>
          <p:cNvSpPr txBox="1"/>
          <p:nvPr/>
        </p:nvSpPr>
        <p:spPr>
          <a:xfrm>
            <a:off x="5458706" y="1807065"/>
            <a:ext cx="3461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teacher will read out this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B539C-A25F-4DB5-BB69-86DACF8272F5}"/>
              </a:ext>
            </a:extLst>
          </p:cNvPr>
          <p:cNvSpPr txBox="1"/>
          <p:nvPr/>
        </p:nvSpPr>
        <p:spPr>
          <a:xfrm>
            <a:off x="5908330" y="2528986"/>
            <a:ext cx="5814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children will answer on this answer paper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EFE477A-07A5-4533-AC48-34F4A1E5FE28}"/>
              </a:ext>
            </a:extLst>
          </p:cNvPr>
          <p:cNvCxnSpPr/>
          <p:nvPr/>
        </p:nvCxnSpPr>
        <p:spPr>
          <a:xfrm flipH="1">
            <a:off x="4937760" y="2007120"/>
            <a:ext cx="520946" cy="20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9ED53C6-0E6B-465D-A03B-037BEACF7869}"/>
              </a:ext>
            </a:extLst>
          </p:cNvPr>
          <p:cNvCxnSpPr/>
          <p:nvPr/>
        </p:nvCxnSpPr>
        <p:spPr>
          <a:xfrm flipH="1">
            <a:off x="8569351" y="2792199"/>
            <a:ext cx="239151" cy="545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F525BA1-CDFE-488E-A011-A84E68F44FA5}"/>
              </a:ext>
            </a:extLst>
          </p:cNvPr>
          <p:cNvSpPr txBox="1"/>
          <p:nvPr/>
        </p:nvSpPr>
        <p:spPr>
          <a:xfrm>
            <a:off x="6096000" y="5844512"/>
            <a:ext cx="5825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spellings in total – a mix of ‘common exception</a:t>
            </a:r>
          </a:p>
          <a:p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words’ and spelling rules taught throughout KS2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900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AFFA166-D49D-4753-BFDD-BD062DC78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941843"/>
              </p:ext>
            </p:extLst>
          </p:nvPr>
        </p:nvGraphicFramePr>
        <p:xfrm>
          <a:off x="2078107" y="340810"/>
          <a:ext cx="9616500" cy="701040"/>
        </p:xfrm>
        <a:graphic>
          <a:graphicData uri="http://schemas.openxmlformats.org/drawingml/2006/table">
            <a:tbl>
              <a:tblPr/>
              <a:tblGrid>
                <a:gridCol w="9616500">
                  <a:extLst>
                    <a:ext uri="{9D8B030D-6E8A-4147-A177-3AD203B41FA5}">
                      <a16:colId xmlns:a16="http://schemas.microsoft.com/office/drawing/2014/main" val="4104094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09783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450D14A4-2D3C-4F65-ACFF-5073D82C837A}"/>
              </a:ext>
            </a:extLst>
          </p:cNvPr>
          <p:cNvSpPr/>
          <p:nvPr/>
        </p:nvSpPr>
        <p:spPr>
          <a:xfrm>
            <a:off x="2575499" y="1041850"/>
            <a:ext cx="9480513" cy="150172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 14</a:t>
            </a:r>
            <a:r>
              <a:rPr lang="en-GB" sz="27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</a:t>
            </a:r>
            <a:r>
              <a:rPr lang="en-GB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children will sit one paper for reading to test their reading comprehension.</a:t>
            </a:r>
            <a:endParaRPr lang="en-US" sz="27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92E8036-9526-45D8-8CA7-20FCEDC27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486853"/>
              </p:ext>
            </p:extLst>
          </p:nvPr>
        </p:nvGraphicFramePr>
        <p:xfrm>
          <a:off x="737772" y="2752723"/>
          <a:ext cx="10333502" cy="3532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3502">
                  <a:extLst>
                    <a:ext uri="{9D8B030D-6E8A-4147-A177-3AD203B41FA5}">
                      <a16:colId xmlns:a16="http://schemas.microsoft.com/office/drawing/2014/main" val="594350985"/>
                    </a:ext>
                  </a:extLst>
                </a:gridCol>
              </a:tblGrid>
              <a:tr h="614316">
                <a:tc>
                  <a:txBody>
                    <a:bodyPr/>
                    <a:lstStyle/>
                    <a:p>
                      <a:r>
                        <a:rPr lang="en-GB" sz="2800" dirty="0"/>
                        <a:t>Reading Paper: Reading Comprehension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302563"/>
                  </a:ext>
                </a:extLst>
              </a:tr>
              <a:tr h="1120223">
                <a:tc>
                  <a:txBody>
                    <a:bodyPr/>
                    <a:lstStyle/>
                    <a:p>
                      <a:r>
                        <a:rPr lang="en-GB" sz="2800" dirty="0"/>
                        <a:t>Time: One hour</a:t>
                      </a:r>
                    </a:p>
                    <a:p>
                      <a:r>
                        <a:rPr lang="en-GB" sz="2800" dirty="0"/>
                        <a:t>Marks: 50 marks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251688"/>
                  </a:ext>
                </a:extLst>
              </a:tr>
              <a:tr h="1626131">
                <a:tc>
                  <a:txBody>
                    <a:bodyPr/>
                    <a:lstStyle/>
                    <a:p>
                      <a:r>
                        <a:rPr lang="en-GB" sz="2800" dirty="0"/>
                        <a:t>The children will have one hour to read 3-4 texts (a range of genres - usually one non-fiction and perhaps a poem, as well as fiction) and answer related questions.  They need to use a variety of skills: retrieval, inference, opinion, vocabulary and wider context.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953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007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62CBE9-1408-4C06-B5E9-86AB9F56F5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496665"/>
              </p:ext>
            </p:extLst>
          </p:nvPr>
        </p:nvGraphicFramePr>
        <p:xfrm>
          <a:off x="2317257" y="214453"/>
          <a:ext cx="9616500" cy="1310640"/>
        </p:xfrm>
        <a:graphic>
          <a:graphicData uri="http://schemas.openxmlformats.org/drawingml/2006/table">
            <a:tbl>
              <a:tblPr/>
              <a:tblGrid>
                <a:gridCol w="9616500">
                  <a:extLst>
                    <a:ext uri="{9D8B030D-6E8A-4147-A177-3AD203B41FA5}">
                      <a16:colId xmlns:a16="http://schemas.microsoft.com/office/drawing/2014/main" val="4104094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Reading Comprehension</a:t>
                      </a:r>
                    </a:p>
                    <a:p>
                      <a:pPr algn="ctr"/>
                      <a:r>
                        <a:rPr lang="en-GB" sz="4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 Questions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0978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8BCCC0-6D36-4435-B269-1BEC576582B4}"/>
              </a:ext>
            </a:extLst>
          </p:cNvPr>
          <p:cNvSpPr txBox="1"/>
          <p:nvPr/>
        </p:nvSpPr>
        <p:spPr>
          <a:xfrm>
            <a:off x="410286" y="2793325"/>
            <a:ext cx="3408305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a variety of</a:t>
            </a:r>
          </a:p>
          <a:p>
            <a:r>
              <a:rPr lang="en-GB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comprehension skills: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Literal answers (retrieval)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Inference (reading </a:t>
            </a:r>
          </a:p>
          <a:p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between the lines)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Opinion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Wider context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knowledge – </a:t>
            </a:r>
          </a:p>
          <a:p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linked to text 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FA5D8E-5C3E-487D-847B-551A066FE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026" y="2069458"/>
            <a:ext cx="2638063" cy="36786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A32294-057C-4C54-A550-39AB3B019A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4922" y="1770000"/>
            <a:ext cx="4676190" cy="19428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91F308-7B55-44A7-892A-5B05F83247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4625" y="4035757"/>
            <a:ext cx="5038095" cy="1200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7E4B00-A621-4E55-B73E-BD85CD789DE4}"/>
              </a:ext>
            </a:extLst>
          </p:cNvPr>
          <p:cNvSpPr txBox="1"/>
          <p:nvPr/>
        </p:nvSpPr>
        <p:spPr>
          <a:xfrm>
            <a:off x="9172135" y="1400668"/>
            <a:ext cx="10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Inference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15F96F-B3D0-486D-8503-76120415CFDC}"/>
              </a:ext>
            </a:extLst>
          </p:cNvPr>
          <p:cNvSpPr txBox="1"/>
          <p:nvPr/>
        </p:nvSpPr>
        <p:spPr>
          <a:xfrm>
            <a:off x="8829925" y="3724108"/>
            <a:ext cx="1227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Vocabulary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81ADADA-A8E1-446A-B9E3-A64EAC96C5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4571" y="5802502"/>
            <a:ext cx="5128744" cy="9373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ECC9419-FB03-4A64-A934-98618A1DCBF0}"/>
              </a:ext>
            </a:extLst>
          </p:cNvPr>
          <p:cNvSpPr txBox="1"/>
          <p:nvPr/>
        </p:nvSpPr>
        <p:spPr>
          <a:xfrm>
            <a:off x="7974692" y="5446305"/>
            <a:ext cx="3465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Opinion – using evidence from text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288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1110</Words>
  <Application>Microsoft Office PowerPoint</Application>
  <PresentationFormat>Widescreen</PresentationFormat>
  <Paragraphs>182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 &amp; 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Scammell</dc:creator>
  <cp:lastModifiedBy>Scammell</cp:lastModifiedBy>
  <cp:revision>25</cp:revision>
  <dcterms:created xsi:type="dcterms:W3CDTF">2019-02-24T18:51:36Z</dcterms:created>
  <dcterms:modified xsi:type="dcterms:W3CDTF">2019-03-10T18:18:25Z</dcterms:modified>
</cp:coreProperties>
</file>