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36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36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6"/>
            <a:ext cx="2889938" cy="4936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5043fbbea_0_2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85043fbbea_0_24: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22" name="Google Shape;122;g85043fbbea_0_24: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5043fbbea_0_3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85043fbbea_0_3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30" name="Google Shape;130;g85043fbbea_0_3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29: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solidFill>
                  <a:schemeClr val="dk1"/>
                </a:solidFill>
                <a:latin typeface="Calibri"/>
                <a:ea typeface="Calibri"/>
                <a:cs typeface="Calibri"/>
                <a:sym typeface="Calibri"/>
              </a:rPr>
              <a:t>Useful in helping to calm child down.</a:t>
            </a:r>
            <a:endParaRPr/>
          </a:p>
          <a:p>
            <a:pPr marL="0" lvl="0" indent="0" algn="l" rtl="0">
              <a:spcBef>
                <a:spcPts val="0"/>
              </a:spcBef>
              <a:spcAft>
                <a:spcPts val="0"/>
              </a:spcAft>
              <a:buNone/>
            </a:pPr>
            <a:endParaRPr sz="1100" u="sng">
              <a:solidFill>
                <a:schemeClr val="dk1"/>
              </a:solidFill>
              <a:latin typeface="Calibri"/>
              <a:ea typeface="Calibri"/>
              <a:cs typeface="Calibri"/>
              <a:sym typeface="Calibri"/>
            </a:endParaRPr>
          </a:p>
          <a:p>
            <a:pPr marL="0" lvl="0" indent="0" algn="l" rtl="0">
              <a:spcBef>
                <a:spcPts val="0"/>
              </a:spcBef>
              <a:spcAft>
                <a:spcPts val="0"/>
              </a:spcAft>
              <a:buNone/>
            </a:pPr>
            <a:r>
              <a:rPr lang="en-GB" sz="1100" u="sng">
                <a:solidFill>
                  <a:schemeClr val="dk1"/>
                </a:solidFill>
                <a:latin typeface="Calibri"/>
                <a:ea typeface="Calibri"/>
                <a:cs typeface="Calibri"/>
                <a:sym typeface="Calibri"/>
              </a:rPr>
              <a:t>CALM BOX</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A small index card box containing an assortment of cards to choose from.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Each card should list an activity that can be used to soothe a child’s heightened anxiety level, with the specific child in mind.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It is useful if each card has both a written and visual cue to describe each activity.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Each activity should take about 5 minutes to complete.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Ensure that the try and incorporate as many of the senses as possible within the chosen activities in the box. Initially the child needs to test which of their senses is the preferred choice to calm themselves.</a:t>
            </a:r>
            <a:endParaRPr sz="1100"/>
          </a:p>
        </p:txBody>
      </p:sp>
      <p:sp>
        <p:nvSpPr>
          <p:cNvPr id="137" name="Google Shape;137;p29: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01f4a998f_1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a01f4a998f_1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a01f4a998f_1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00c8e7730_0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ga00c8e7730_0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Because of the way that anxiety impacts our thoughts, our feelings, our physical responses and the way we behave, this can generate an unhelpful cycle. </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Here we have an example of a child who is scared of the dark.</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In this instance, the thoughts the child has include: “Something’s going to get me” and “I am in danger”, these thoughts then trigger the child to feel scared or anxious, the body then responds by the heart rate increasing, feeling hot and sweaty, trembling. This response can feel unpleasant and therefore leads the child to avoid being alone in the dark and always leaving the light on.</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However, this behaviour reinforces a belief that the child cannot cope and feeds more worried thoughts and strengthens the belief that they really are in danger.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GB">
                <a:latin typeface="Arial"/>
                <a:ea typeface="Arial"/>
                <a:cs typeface="Arial"/>
                <a:sym typeface="Arial"/>
              </a:rPr>
              <a:t>On a positive note, because of the multiple areas which drive anxiety, it offers a range of opportunities to break the cycle either through challenging thoughts, relaxing the  body so that we send a calm signal to the brain so that it can better access positive and balanced thoughts or gradually changing behaviour so that the child can begin to learn that they can cope and thereby undermining the previously held unhelpful beliefs. </a:t>
            </a:r>
            <a:endParaRPr/>
          </a:p>
          <a:p>
            <a:pPr marL="0" lvl="0" indent="0" algn="l" rtl="0">
              <a:spcBef>
                <a:spcPts val="0"/>
              </a:spcBef>
              <a:spcAft>
                <a:spcPts val="0"/>
              </a:spcAft>
              <a:buNone/>
            </a:pPr>
            <a:endParaRPr/>
          </a:p>
        </p:txBody>
      </p:sp>
      <p:sp>
        <p:nvSpPr>
          <p:cNvPr id="161" name="Google Shape;161;ga00c8e7730_0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abda248b6_0_75: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9abda248b6_0_75: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1" name="Google Shape;181;g9abda248b6_0_75: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abda248b6_0_8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9abda248b6_0_81: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g9abda248b6_0_81: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abda248b6_0_87: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9abda248b6_0_87: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9abda248b6_0_87: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abda248b6_0_9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9abda248b6_0_94: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3" name="Google Shape;203;g9abda248b6_0_94: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abda248b6_0_10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9abda248b6_0_100: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g9abda248b6_0_100: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abda248b6_0_10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9abda248b6_0_106: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100"/>
              </a:spcBef>
              <a:spcAft>
                <a:spcPts val="1100"/>
              </a:spcAft>
              <a:buSzPts val="1400"/>
              <a:buNone/>
            </a:pPr>
            <a:r>
              <a:rPr lang="en-GB" sz="1050">
                <a:solidFill>
                  <a:srgbClr val="000000"/>
                </a:solidFill>
                <a:highlight>
                  <a:srgbClr val="FFFFFF"/>
                </a:highlight>
                <a:latin typeface="Arial"/>
                <a:ea typeface="Arial"/>
                <a:cs typeface="Arial"/>
                <a:sym typeface="Arial"/>
              </a:rPr>
              <a:t>E.g. The situation is that I have to give a presentation at school. My thoughts are that I keep worrying that people will notice how embarrassed I am, and talk about me behind my back.</a:t>
            </a:r>
            <a:endParaRPr>
              <a:solidFill>
                <a:srgbClr val="000000"/>
              </a:solidFill>
            </a:endParaRPr>
          </a:p>
        </p:txBody>
      </p:sp>
      <p:sp>
        <p:nvSpPr>
          <p:cNvPr id="217" name="Google Shape;217;g9abda248b6_0_106: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abda248b6_0_11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9abda248b6_0_112: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solidFill>
                  <a:srgbClr val="000000"/>
                </a:solidFill>
              </a:rPr>
              <a:t>E.g  Well I've given talks before and once I got really embarrassed. Now I come to think of it, I've probably given 10 talks this year and I only got embarrassed once. I guess I have seen some other kids get embarrassed a couple of times, so I'm not the only one who feels like this. Sometimes I've heard other people say that they gave really bad talks or felt really embarrassed about doing the talk, but I didn't notice that they did anything wrong, or looked embarrassed. Even when I did notice that other kids were embarrassed, I really didn't bother to talk about it much and I didn't hold it against them.</a:t>
            </a:r>
            <a:endParaRPr>
              <a:solidFill>
                <a:srgbClr val="000000"/>
              </a:solidFill>
            </a:endParaRPr>
          </a:p>
        </p:txBody>
      </p:sp>
      <p:sp>
        <p:nvSpPr>
          <p:cNvPr id="224" name="Google Shape;224;g9abda248b6_0_112: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abda248b6_0_11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9abda248b6_0_118: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E.g</a:t>
            </a:r>
            <a:r>
              <a:rPr lang="en-GB">
                <a:solidFill>
                  <a:srgbClr val="000000"/>
                </a:solidFill>
                <a:highlight>
                  <a:srgbClr val="FFFFFF"/>
                </a:highlight>
              </a:rPr>
              <a:t> I might feel embarrassed, but people won't necessarily notice. Most people look a bit nervous or embarrassed when they are speaking in front of a crowd - so I won't look different to most people. Even if people DO notice that I look uncomfortable, that doesn't mean that they'll talk about me in a horrible way. I've given talks before and been embarrassed - but no-one said anything much about it. I've seen other people give talks and look really embarrassed, but people actually said kind things to them.</a:t>
            </a:r>
            <a:endParaRPr>
              <a:solidFill>
                <a:srgbClr val="000000"/>
              </a:solidFill>
              <a:highlight>
                <a:srgbClr val="FFFFFF"/>
              </a:highlight>
            </a:endParaRPr>
          </a:p>
          <a:p>
            <a:pPr marL="0" lvl="0" indent="0" algn="l" rtl="0">
              <a:lnSpc>
                <a:spcPct val="100000"/>
              </a:lnSpc>
              <a:spcBef>
                <a:spcPts val="0"/>
              </a:spcBef>
              <a:spcAft>
                <a:spcPts val="0"/>
              </a:spcAft>
              <a:buSzPts val="1400"/>
              <a:buNone/>
            </a:pPr>
            <a:endParaRPr/>
          </a:p>
        </p:txBody>
      </p:sp>
      <p:sp>
        <p:nvSpPr>
          <p:cNvPr id="231" name="Google Shape;231;g9abda248b6_0_118: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abda248b6_0_12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9abda248b6_0_124: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g9abda248b6_0_124: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01f4a998f_1_1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a01f4a998f_1_14: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a01f4a998f_1_14: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01f4a998f_1_7: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ga01f4a998f_1_7: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a01f4a998f_1_7: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abda248b6_0_15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9abda248b6_0_150: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0" name="Google Shape;260;g9abda248b6_0_150: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abda248b6_0_15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9abda248b6_0_156: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7" name="Google Shape;267;g9abda248b6_0_156: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abda248b6_0_16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9abda248b6_0_162: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Example of step ladder:</a:t>
            </a:r>
            <a:endParaRPr/>
          </a:p>
          <a:p>
            <a:pPr marL="0" lvl="0" indent="0" algn="l" rtl="0">
              <a:lnSpc>
                <a:spcPct val="100000"/>
              </a:lnSpc>
              <a:spcBef>
                <a:spcPts val="1200"/>
              </a:spcBef>
              <a:spcAft>
                <a:spcPts val="0"/>
              </a:spcAft>
              <a:buClr>
                <a:schemeClr val="dk1"/>
              </a:buClr>
              <a:buSzPts val="1100"/>
              <a:buFont typeface="Arial"/>
              <a:buNone/>
            </a:pPr>
            <a:r>
              <a:rPr lang="en-GB" sz="1100" u="sng"/>
              <a:t>Goal</a:t>
            </a:r>
            <a:r>
              <a:rPr lang="en-GB" sz="1100"/>
              <a:t>: To be able to play at a friend’s house without worrying about being away from Mum.</a:t>
            </a:r>
            <a:endParaRPr sz="1100"/>
          </a:p>
          <a:p>
            <a:pPr marL="457200" lvl="0" indent="-298450" algn="l" rtl="0">
              <a:lnSpc>
                <a:spcPct val="100000"/>
              </a:lnSpc>
              <a:spcBef>
                <a:spcPts val="1200"/>
              </a:spcBef>
              <a:spcAft>
                <a:spcPts val="0"/>
              </a:spcAft>
              <a:buClr>
                <a:schemeClr val="dk1"/>
              </a:buClr>
              <a:buSzPts val="1100"/>
              <a:buFont typeface="Calibri"/>
              <a:buAutoNum type="arabicPeriod"/>
            </a:pPr>
            <a:r>
              <a:rPr lang="en-GB" sz="1100"/>
              <a:t>At her friend’s house with Mum, Mum leaves for 10 minutes</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Playing at friend’s, Mum leaves for 30 minutes</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Playing at friend’s for one hour, say goodbye to Mum at the door</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Playing at friend’s, Mum will collect her ‘in about 2 hours’</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Playing with a different friend for the afternoon – Mum not there</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Going to another friend’s birthday party</a:t>
            </a:r>
            <a:endParaRPr sz="1100"/>
          </a:p>
          <a:p>
            <a:pPr marL="457200" lvl="0" indent="-298450" algn="l" rtl="0">
              <a:lnSpc>
                <a:spcPct val="100000"/>
              </a:lnSpc>
              <a:spcBef>
                <a:spcPts val="0"/>
              </a:spcBef>
              <a:spcAft>
                <a:spcPts val="0"/>
              </a:spcAft>
              <a:buClr>
                <a:schemeClr val="dk1"/>
              </a:buClr>
              <a:buSzPts val="1100"/>
              <a:buFont typeface="Calibri"/>
              <a:buAutoNum type="arabicPeriod"/>
            </a:pPr>
            <a:r>
              <a:rPr lang="en-GB" sz="1100"/>
              <a:t>Eating dinner with her friend’s family</a:t>
            </a:r>
            <a:endParaRPr sz="1100"/>
          </a:p>
          <a:p>
            <a:pPr marL="0" lvl="0" indent="0" algn="l" rtl="0">
              <a:lnSpc>
                <a:spcPct val="100000"/>
              </a:lnSpc>
              <a:spcBef>
                <a:spcPts val="1200"/>
              </a:spcBef>
              <a:spcAft>
                <a:spcPts val="0"/>
              </a:spcAft>
              <a:buSzPts val="1400"/>
              <a:buNone/>
            </a:pPr>
            <a:endParaRPr/>
          </a:p>
        </p:txBody>
      </p:sp>
      <p:sp>
        <p:nvSpPr>
          <p:cNvPr id="274" name="Google Shape;274;g9abda248b6_0_162: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abda248b6_0_18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9abda248b6_0_186: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1" name="Google Shape;281;g9abda248b6_0_186: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t>We can start by understanding a bit more about anxiety.</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Becomes a problem when these responses triggered despite no immediate threat.  When a child is unable to regulate their emotions they may have a fight/ flight or freeze response eg.  runs away/ hits out/ switches off as coping mechanism.</a:t>
            </a:r>
            <a:endParaRPr/>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69" name="Google Shape;69;p3: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abda248b6_0_19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9abda248b6_0_192: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g9abda248b6_0_192: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abda248b6_0_19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9abda248b6_0_198: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5" name="Google Shape;295;g9abda248b6_0_198: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5043fbbea_0_4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85043fbbea_0_44: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303" name="Google Shape;303;g85043fbbea_0_44: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31: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 is important to remember that we are all unique. </a:t>
            </a:r>
            <a:endParaRPr/>
          </a:p>
          <a:p>
            <a:pPr marL="0" lvl="0" indent="0" algn="l" rtl="0">
              <a:spcBef>
                <a:spcPts val="0"/>
              </a:spcBef>
              <a:spcAft>
                <a:spcPts val="0"/>
              </a:spcAft>
              <a:buNone/>
            </a:pPr>
            <a:r>
              <a:rPr lang="en-GB"/>
              <a:t>Every child is unique.</a:t>
            </a:r>
            <a:endParaRPr/>
          </a:p>
          <a:p>
            <a:pPr marL="0" lvl="0" indent="0" algn="l" rtl="0">
              <a:spcBef>
                <a:spcPts val="0"/>
              </a:spcBef>
              <a:spcAft>
                <a:spcPts val="0"/>
              </a:spcAft>
              <a:buNone/>
            </a:pPr>
            <a:r>
              <a:rPr lang="en-GB"/>
              <a:t>You know your child best and what may work for them and it may take time to trial different approaches and establish the best way you and your child can work together to manage their worries. </a:t>
            </a:r>
            <a:endParaRPr/>
          </a:p>
          <a:p>
            <a:pPr marL="0" lvl="0" indent="0" algn="l" rtl="0">
              <a:spcBef>
                <a:spcPts val="0"/>
              </a:spcBef>
              <a:spcAft>
                <a:spcPts val="0"/>
              </a:spcAft>
              <a:buNone/>
            </a:pPr>
            <a:endParaRPr/>
          </a:p>
          <a:p>
            <a:pPr marL="0" lvl="0" indent="0" algn="l" rtl="0">
              <a:spcBef>
                <a:spcPts val="0"/>
              </a:spcBef>
              <a:spcAft>
                <a:spcPts val="0"/>
              </a:spcAft>
              <a:buNone/>
            </a:pPr>
            <a:r>
              <a:rPr lang="en-GB" sz="1200"/>
              <a:t>What strategies have you tried</a:t>
            </a:r>
            <a:endParaRPr/>
          </a:p>
          <a:p>
            <a:pPr marL="0" lvl="0" indent="0" algn="l" rtl="0">
              <a:spcBef>
                <a:spcPts val="0"/>
              </a:spcBef>
              <a:spcAft>
                <a:spcPts val="0"/>
              </a:spcAft>
              <a:buNone/>
            </a:pPr>
            <a:r>
              <a:rPr lang="en-GB" sz="1200"/>
              <a:t>How long for?</a:t>
            </a:r>
            <a:endParaRPr/>
          </a:p>
          <a:p>
            <a:pPr marL="0" lvl="0" indent="0" algn="l" rtl="0">
              <a:spcBef>
                <a:spcPts val="0"/>
              </a:spcBef>
              <a:spcAft>
                <a:spcPts val="0"/>
              </a:spcAft>
              <a:buNone/>
            </a:pPr>
            <a:r>
              <a:rPr lang="en-GB" sz="1200"/>
              <a:t>What worked so far?</a:t>
            </a:r>
            <a:endParaRPr/>
          </a:p>
          <a:p>
            <a:pPr marL="0" lvl="0" indent="0" algn="l" rtl="0">
              <a:spcBef>
                <a:spcPts val="0"/>
              </a:spcBef>
              <a:spcAft>
                <a:spcPts val="0"/>
              </a:spcAft>
              <a:buNone/>
            </a:pPr>
            <a:r>
              <a:rPr lang="en-GB" sz="1200"/>
              <a:t>Why did it work?</a:t>
            </a:r>
            <a:endParaRPr/>
          </a:p>
          <a:p>
            <a:pPr marL="0" lvl="0" indent="0" algn="l" rtl="0">
              <a:spcBef>
                <a:spcPts val="0"/>
              </a:spcBef>
              <a:spcAft>
                <a:spcPts val="0"/>
              </a:spcAft>
              <a:buNone/>
            </a:pPr>
            <a:r>
              <a:rPr lang="en-GB" sz="1200"/>
              <a:t>What did  not work so far?</a:t>
            </a:r>
            <a:endParaRPr/>
          </a:p>
          <a:p>
            <a:pPr marL="0" lvl="0" indent="0" algn="l" rtl="0">
              <a:spcBef>
                <a:spcPts val="0"/>
              </a:spcBef>
              <a:spcAft>
                <a:spcPts val="0"/>
              </a:spcAft>
              <a:buNone/>
            </a:pPr>
            <a:r>
              <a:rPr lang="en-GB" sz="1200"/>
              <a:t>Why did it not work?</a:t>
            </a:r>
            <a:endParaRPr/>
          </a:p>
          <a:p>
            <a:pPr marL="0" lvl="0" indent="0" algn="l" rtl="0">
              <a:spcBef>
                <a:spcPts val="0"/>
              </a:spcBef>
              <a:spcAft>
                <a:spcPts val="0"/>
              </a:spcAft>
              <a:buNone/>
            </a:pPr>
            <a:endParaRPr/>
          </a:p>
        </p:txBody>
      </p:sp>
      <p:sp>
        <p:nvSpPr>
          <p:cNvPr id="310" name="Google Shape;310;p3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9: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latin typeface="Calibri"/>
                <a:ea typeface="Calibri"/>
                <a:cs typeface="Calibri"/>
                <a:sym typeface="Calibri"/>
              </a:rPr>
              <a:t>HEADSPACE</a:t>
            </a:r>
            <a:endParaRPr/>
          </a:p>
          <a:p>
            <a:pPr marL="0" lvl="0" indent="0" algn="l" rtl="0">
              <a:spcBef>
                <a:spcPts val="0"/>
              </a:spcBef>
              <a:spcAft>
                <a:spcPts val="0"/>
              </a:spcAft>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Offers 10 free mindfulness exercises with audio and excellent graphics. Advanced exercises require subscription fee.  Sessions fit into everyday life, and app offers reminders and a personal progress page.   Recommend for anyone experiencing mild to moderate stress, anxiety or low mood. </a:t>
            </a:r>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GB" sz="1100">
                <a:latin typeface="Calibri"/>
                <a:ea typeface="Calibri"/>
                <a:cs typeface="Calibri"/>
                <a:sym typeface="Calibri"/>
              </a:rPr>
              <a:t>STOP, BREATHE, THINK</a:t>
            </a:r>
            <a:endParaRPr/>
          </a:p>
          <a:p>
            <a:pPr marL="0" lvl="0" indent="0" algn="l" rtl="0">
              <a:spcBef>
                <a:spcPts val="0"/>
              </a:spcBef>
              <a:spcAft>
                <a:spcPts val="0"/>
              </a:spcAft>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A straight forward app that provides short mindfulness and meditation exercises with good graphics.  User can choose different audios depending on mood, and rate mood before and after. Recommend for anyone experiencing mild to moderate stress, anxiety or low mood.</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CALM</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A user-friendly app that provides guided audio meditation, relaxation and mindfulness tracks &amp; exercises. App opens with view of sea and sound of waves.  Suitable for people experiencing stress or mild anxiety or low mood.</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rgbClr val="333333"/>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319" name="Google Shape;319;p39: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40: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40: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9e499e7dbd_1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g9e499e7dbd_1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9e499e7dbd_1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41: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4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4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4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 name="Google Shape;76;p8: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b="1" i="1" u="sng">
              <a:solidFill>
                <a:srgbClr val="FF0000"/>
              </a:solidFill>
              <a:latin typeface="Arial"/>
              <a:ea typeface="Arial"/>
              <a:cs typeface="Arial"/>
              <a:sym typeface="Arial"/>
            </a:endParaRPr>
          </a:p>
          <a:p>
            <a:pPr marL="0" lvl="0" indent="0" algn="l" rtl="0">
              <a:spcBef>
                <a:spcPts val="0"/>
              </a:spcBef>
              <a:spcAft>
                <a:spcPts val="0"/>
              </a:spcAft>
              <a:buNone/>
            </a:pPr>
            <a:r>
              <a:rPr lang="en-GB">
                <a:solidFill>
                  <a:srgbClr val="FF0000"/>
                </a:solidFill>
                <a:latin typeface="Arial"/>
                <a:ea typeface="Arial"/>
                <a:cs typeface="Arial"/>
                <a:sym typeface="Arial"/>
              </a:rPr>
              <a:t>As we have discussed, it is </a:t>
            </a:r>
            <a:r>
              <a:rPr lang="en-GB" u="sng">
                <a:solidFill>
                  <a:srgbClr val="FF0000"/>
                </a:solidFill>
                <a:latin typeface="Arial"/>
                <a:ea typeface="Arial"/>
                <a:cs typeface="Arial"/>
                <a:sym typeface="Arial"/>
              </a:rPr>
              <a:t>normal</a:t>
            </a:r>
            <a:r>
              <a:rPr lang="en-GB">
                <a:solidFill>
                  <a:srgbClr val="FF0000"/>
                </a:solidFill>
                <a:latin typeface="Arial"/>
                <a:ea typeface="Arial"/>
                <a:cs typeface="Arial"/>
                <a:sym typeface="Arial"/>
              </a:rPr>
              <a:t> for children to experience some anxiety during developmental stages. </a:t>
            </a:r>
            <a:endParaRPr/>
          </a:p>
          <a:p>
            <a:pPr marL="0" lvl="0" indent="0" algn="l" rtl="0">
              <a:spcBef>
                <a:spcPts val="0"/>
              </a:spcBef>
              <a:spcAft>
                <a:spcPts val="0"/>
              </a:spcAft>
              <a:buNone/>
            </a:pPr>
            <a:endParaRPr>
              <a:solidFill>
                <a:srgbClr val="FF0000"/>
              </a:solidFill>
              <a:latin typeface="Arial"/>
              <a:ea typeface="Arial"/>
              <a:cs typeface="Arial"/>
              <a:sym typeface="Arial"/>
            </a:endParaRPr>
          </a:p>
          <a:p>
            <a:pPr marL="0" lvl="0" indent="0" algn="l" rtl="0">
              <a:spcBef>
                <a:spcPts val="0"/>
              </a:spcBef>
              <a:spcAft>
                <a:spcPts val="0"/>
              </a:spcAft>
              <a:buNone/>
            </a:pPr>
            <a:r>
              <a:rPr lang="en-GB">
                <a:solidFill>
                  <a:srgbClr val="FF0000"/>
                </a:solidFill>
                <a:latin typeface="Arial"/>
                <a:ea typeface="Arial"/>
                <a:cs typeface="Arial"/>
                <a:sym typeface="Arial"/>
              </a:rPr>
              <a:t>However, the child can be seen as suffering from an anxiety disorder if the following three factors occur: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solidFill>
                  <a:srgbClr val="FF0000"/>
                </a:solidFill>
                <a:latin typeface="Arial"/>
                <a:ea typeface="Arial"/>
                <a:cs typeface="Arial"/>
                <a:sym typeface="Arial"/>
              </a:rPr>
              <a:t>- </a:t>
            </a:r>
            <a:r>
              <a:rPr lang="en-GB" b="1"/>
              <a:t>Distress</a:t>
            </a:r>
            <a:r>
              <a:rPr lang="en-GB"/>
              <a:t> - It becomes a problem when it is irrational, uncontrollable and disruptive</a:t>
            </a:r>
            <a:endParaRPr/>
          </a:p>
          <a:p>
            <a:pPr marL="0" lvl="0" indent="0" algn="l" rtl="0">
              <a:spcBef>
                <a:spcPts val="0"/>
              </a:spcBef>
              <a:spcAft>
                <a:spcPts val="0"/>
              </a:spcAft>
              <a:buNone/>
            </a:pPr>
            <a:r>
              <a:rPr lang="en-GB"/>
              <a:t>- </a:t>
            </a:r>
            <a:r>
              <a:rPr lang="en-GB" b="1"/>
              <a:t>Interference</a:t>
            </a:r>
            <a:r>
              <a:rPr lang="en-GB"/>
              <a:t> - When it interferes with the young person’s life</a:t>
            </a:r>
            <a:endParaRPr/>
          </a:p>
          <a:p>
            <a:pPr marL="0" lvl="0" indent="0" algn="l" rtl="0">
              <a:spcBef>
                <a:spcPts val="0"/>
              </a:spcBef>
              <a:spcAft>
                <a:spcPts val="0"/>
              </a:spcAft>
              <a:buNone/>
            </a:pPr>
            <a:r>
              <a:rPr lang="en-GB"/>
              <a:t>- </a:t>
            </a:r>
            <a:r>
              <a:rPr lang="en-GB" b="1"/>
              <a:t>Avoidance</a:t>
            </a:r>
            <a:r>
              <a:rPr lang="en-GB"/>
              <a:t> - Often it is the avoidance behaviours that finally bring the problem to our attention</a:t>
            </a:r>
            <a:endParaRPr/>
          </a:p>
          <a:p>
            <a:pPr marL="0" lvl="0" indent="0" algn="l" rtl="0">
              <a:spcBef>
                <a:spcPts val="0"/>
              </a:spcBef>
              <a:spcAft>
                <a:spcPts val="0"/>
              </a:spcAft>
              <a:buNone/>
            </a:pPr>
            <a:endParaRPr>
              <a:solidFill>
                <a:srgbClr val="FF0000"/>
              </a:solidFill>
              <a:latin typeface="Arial"/>
              <a:ea typeface="Arial"/>
              <a:cs typeface="Arial"/>
              <a:sym typeface="Arial"/>
            </a:endParaRPr>
          </a:p>
          <a:p>
            <a:pPr marL="0" lvl="0" indent="0" algn="l" rtl="0">
              <a:spcBef>
                <a:spcPts val="0"/>
              </a:spcBef>
              <a:spcAft>
                <a:spcPts val="0"/>
              </a:spcAft>
              <a:buNone/>
            </a:pPr>
            <a:r>
              <a:rPr lang="en-GB" u="sng">
                <a:solidFill>
                  <a:srgbClr val="FF0000"/>
                </a:solidFill>
                <a:latin typeface="Arial"/>
                <a:ea typeface="Arial"/>
                <a:cs typeface="Arial"/>
                <a:sym typeface="Arial"/>
              </a:rPr>
              <a:t>Avoidance </a:t>
            </a:r>
            <a:r>
              <a:rPr lang="en-GB">
                <a:solidFill>
                  <a:srgbClr val="FF0000"/>
                </a:solidFill>
                <a:latin typeface="Arial"/>
                <a:ea typeface="Arial"/>
                <a:cs typeface="Arial"/>
                <a:sym typeface="Arial"/>
              </a:rPr>
              <a:t>– eg. children avoid social situations/ avoiding school/ not participating in usual hobbies eg. Football, dance classes</a:t>
            </a:r>
            <a:endParaRPr/>
          </a:p>
          <a:p>
            <a:pPr marL="0" lvl="0" indent="0" algn="l" rtl="0">
              <a:spcBef>
                <a:spcPts val="0"/>
              </a:spcBef>
              <a:spcAft>
                <a:spcPts val="0"/>
              </a:spcAft>
              <a:buNone/>
            </a:pPr>
            <a:endParaRPr>
              <a:solidFill>
                <a:srgbClr val="FF0000"/>
              </a:solidFill>
              <a:latin typeface="Arial"/>
              <a:ea typeface="Arial"/>
              <a:cs typeface="Arial"/>
              <a:sym typeface="Arial"/>
            </a:endParaRPr>
          </a:p>
          <a:p>
            <a:pPr marL="0" lvl="0" indent="0" algn="l" rtl="0">
              <a:spcBef>
                <a:spcPts val="0"/>
              </a:spcBef>
              <a:spcAft>
                <a:spcPts val="0"/>
              </a:spcAft>
              <a:buNone/>
            </a:pPr>
            <a:r>
              <a:rPr lang="en-GB">
                <a:solidFill>
                  <a:srgbClr val="FF0000"/>
                </a:solidFill>
                <a:latin typeface="Arial"/>
                <a:ea typeface="Arial"/>
                <a:cs typeface="Arial"/>
                <a:sym typeface="Arial"/>
              </a:rPr>
              <a:t>Often child’s anxiety not only impacts child but also whole family – feel like having to plan around child.</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77" name="Google Shape;77;p8: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0: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EF</a:t>
            </a:r>
            <a:endParaRPr/>
          </a:p>
        </p:txBody>
      </p:sp>
      <p:sp>
        <p:nvSpPr>
          <p:cNvPr id="85" name="Google Shape;85;p10: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GB" sz="1100" u="sng">
                <a:solidFill>
                  <a:schemeClr val="dk1"/>
                </a:solidFill>
                <a:latin typeface="Calibri"/>
                <a:ea typeface="Calibri"/>
                <a:cs typeface="Calibri"/>
                <a:sym typeface="Calibri"/>
              </a:rPr>
              <a:t>We often view anxiety/ low mood as something that can communicated by a worried/ sad face. But anxiety and low mood can be expressed in many different guises. </a:t>
            </a: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GB" sz="1100"/>
              <a:t>Symptoms of anxiety and low mood / depression do overlap. Important to just be aware of changes in behaviour.</a:t>
            </a:r>
            <a:endParaRPr/>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GB" sz="1100"/>
              <a:t>Physical health complaints e.g. headaches, stomach aches – often in younger children.</a:t>
            </a:r>
            <a:endParaRPr/>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endParaRPr sz="1100"/>
          </a:p>
        </p:txBody>
      </p:sp>
      <p:sp>
        <p:nvSpPr>
          <p:cNvPr id="92" name="Google Shape;92;p1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4d5b0fb2a_0_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84d5b0fb2a_0_4: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00" name="Google Shape;100;g84d5b0fb2a_0_4: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00c8e7730_0_1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a00c8e7730_0_19: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07" name="Google Shape;107;ga00c8e7730_0_19: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20: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0: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7" name="Google Shape;17;p2" descr="AfC_RGB-Colour_ForGreyBackground.png"/>
          <p:cNvPicPr preferRelativeResize="0"/>
          <p:nvPr/>
        </p:nvPicPr>
        <p:blipFill rotWithShape="1">
          <a:blip r:embed="rId3">
            <a:alphaModFix/>
          </a:blip>
          <a:srcRect/>
          <a:stretch/>
        </p:blipFill>
        <p:spPr>
          <a:xfrm>
            <a:off x="488116" y="5662725"/>
            <a:ext cx="2979704" cy="7721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47"/>
        <p:cNvGrpSpPr/>
        <p:nvPr/>
      </p:nvGrpSpPr>
      <p:grpSpPr>
        <a:xfrm>
          <a:off x="0" y="0"/>
          <a:ext cx="0" cy="0"/>
          <a:chOff x="0" y="0"/>
          <a:chExt cx="0" cy="0"/>
        </a:xfrm>
      </p:grpSpPr>
      <p:pic>
        <p:nvPicPr>
          <p:cNvPr id="48" name="Google Shape;48;p12"/>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on grey background)">
  <p:cSld name="Section break (on grey background)">
    <p:spTree>
      <p:nvGrpSpPr>
        <p:cNvPr id="1" name="Shape 49"/>
        <p:cNvGrpSpPr/>
        <p:nvPr/>
      </p:nvGrpSpPr>
      <p:grpSpPr>
        <a:xfrm>
          <a:off x="0" y="0"/>
          <a:ext cx="0" cy="0"/>
          <a:chOff x="0" y="0"/>
          <a:chExt cx="0" cy="0"/>
        </a:xfrm>
      </p:grpSpPr>
      <p:pic>
        <p:nvPicPr>
          <p:cNvPr id="50" name="Google Shape;50;p13"/>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ullets only">
  <p:cSld name="2_Bullets only">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on grey background)">
  <p:cSld name="Section break (on grey background)">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a:stretch/>
        </p:blipFill>
        <p:spPr>
          <a:xfrm>
            <a:off x="0" y="0"/>
            <a:ext cx="9144000" cy="6858000"/>
          </a:xfrm>
          <a:prstGeom prst="rect">
            <a:avLst/>
          </a:prstGeom>
          <a:noFill/>
          <a:ln>
            <a:noFill/>
          </a:ln>
        </p:spPr>
      </p:pic>
      <p:cxnSp>
        <p:nvCxnSpPr>
          <p:cNvPr id="28" name="Google Shape;28;p7"/>
          <p:cNvCxnSpPr/>
          <p:nvPr/>
        </p:nvCxnSpPr>
        <p:spPr>
          <a:xfrm>
            <a:off x="3396376" y="3460261"/>
            <a:ext cx="2434231" cy="0"/>
          </a:xfrm>
          <a:prstGeom prst="straightConnector1">
            <a:avLst/>
          </a:prstGeom>
          <a:noFill/>
          <a:ln w="9525" cap="flat" cmpd="sng">
            <a:solidFill>
              <a:srgbClr val="F4C239"/>
            </a:solidFill>
            <a:prstDash val="solid"/>
            <a:round/>
            <a:headEnd type="none" w="sm" len="sm"/>
            <a:tailEnd type="none" w="sm" len="sm"/>
          </a:ln>
        </p:spPr>
      </p:cxnSp>
      <p:sp>
        <p:nvSpPr>
          <p:cNvPr id="29" name="Google Shape;29;p7"/>
          <p:cNvSpPr txBox="1">
            <a:spLocks noGrp="1"/>
          </p:cNvSpPr>
          <p:nvPr>
            <p:ph type="body" idx="1"/>
          </p:nvPr>
        </p:nvSpPr>
        <p:spPr>
          <a:xfrm>
            <a:off x="1849683" y="2627088"/>
            <a:ext cx="5447880" cy="780685"/>
          </a:xfrm>
          <a:prstGeom prst="rect">
            <a:avLst/>
          </a:prstGeom>
          <a:noFill/>
          <a:ln>
            <a:noFill/>
          </a:ln>
        </p:spPr>
        <p:txBody>
          <a:bodyPr spcFirstLastPara="1" wrap="square" lIns="91425" tIns="45700" rIns="91425" bIns="45700" anchor="t" anchorCtr="0">
            <a:noAutofit/>
          </a:bodyPr>
          <a:lstStyle>
            <a:lvl1pPr marL="457200" lvl="0" indent="-228600" algn="ctr">
              <a:spcBef>
                <a:spcPts val="72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7" descr="AfC_RGB-Colour_ForGreyBackground.png"/>
          <p:cNvPicPr preferRelativeResize="0"/>
          <p:nvPr/>
        </p:nvPicPr>
        <p:blipFill rotWithShape="1">
          <a:blip r:embed="rId3">
            <a:alphaModFix/>
          </a:blip>
          <a:srcRect/>
          <a:stretch/>
        </p:blipFill>
        <p:spPr>
          <a:xfrm>
            <a:off x="488116" y="5662725"/>
            <a:ext cx="2979704" cy="7721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0" y="0"/>
            <a:ext cx="9009888" cy="6841884"/>
          </a:xfrm>
          <a:prstGeom prst="rect">
            <a:avLst/>
          </a:prstGeom>
          <a:noFill/>
          <a:ln>
            <a:noFill/>
          </a:ln>
        </p:spPr>
      </p:pic>
      <p:pic>
        <p:nvPicPr>
          <p:cNvPr id="39" name="Google Shape;39;p9" descr="AfC_RGB-Colour_ForGreyBackground.png"/>
          <p:cNvPicPr preferRelativeResize="0"/>
          <p:nvPr/>
        </p:nvPicPr>
        <p:blipFill rotWithShape="1">
          <a:blip r:embed="rId3">
            <a:alphaModFix/>
          </a:blip>
          <a:srcRect/>
          <a:stretch/>
        </p:blipFill>
        <p:spPr>
          <a:xfrm>
            <a:off x="488116" y="5662725"/>
            <a:ext cx="2959741" cy="77091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a:stretch/>
        </p:blipFill>
        <p:spPr>
          <a:xfrm>
            <a:off x="0" y="0"/>
            <a:ext cx="9009888" cy="6841884"/>
          </a:xfrm>
          <a:prstGeom prst="rect">
            <a:avLst/>
          </a:prstGeom>
          <a:noFill/>
          <a:ln>
            <a:noFill/>
          </a:ln>
        </p:spPr>
      </p:pic>
      <p:cxnSp>
        <p:nvCxnSpPr>
          <p:cNvPr id="44" name="Google Shape;44;p11"/>
          <p:cNvCxnSpPr/>
          <p:nvPr/>
        </p:nvCxnSpPr>
        <p:spPr>
          <a:xfrm>
            <a:off x="3396376" y="3460261"/>
            <a:ext cx="2434200" cy="0"/>
          </a:xfrm>
          <a:prstGeom prst="straightConnector1">
            <a:avLst/>
          </a:prstGeom>
          <a:noFill/>
          <a:ln w="9525" cap="flat" cmpd="sng">
            <a:solidFill>
              <a:srgbClr val="F4C239"/>
            </a:solidFill>
            <a:prstDash val="solid"/>
            <a:round/>
            <a:headEnd type="none" w="sm" len="sm"/>
            <a:tailEnd type="none" w="sm" len="sm"/>
          </a:ln>
        </p:spPr>
      </p:cxnSp>
      <p:sp>
        <p:nvSpPr>
          <p:cNvPr id="45" name="Google Shape;45;p11"/>
          <p:cNvSpPr txBox="1">
            <a:spLocks noGrp="1"/>
          </p:cNvSpPr>
          <p:nvPr>
            <p:ph type="body" idx="1"/>
          </p:nvPr>
        </p:nvSpPr>
        <p:spPr>
          <a:xfrm>
            <a:off x="1849683" y="2627088"/>
            <a:ext cx="5448000" cy="780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11" descr="AfC_RGB-Colour_ForGreyBackground.png"/>
          <p:cNvPicPr preferRelativeResize="0"/>
          <p:nvPr/>
        </p:nvPicPr>
        <p:blipFill rotWithShape="1">
          <a:blip r:embed="rId3">
            <a:alphaModFix/>
          </a:blip>
          <a:srcRect/>
          <a:stretch/>
        </p:blipFill>
        <p:spPr>
          <a:xfrm>
            <a:off x="488116" y="5662725"/>
            <a:ext cx="2959741" cy="7709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hyperlink" Target="http://www.relaxkids.co.uk/UK/Hom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cxnSp>
        <p:nvCxnSpPr>
          <p:cNvPr id="56" name="Google Shape;56;p14"/>
          <p:cNvCxnSpPr/>
          <p:nvPr/>
        </p:nvCxnSpPr>
        <p:spPr>
          <a:xfrm>
            <a:off x="2598040" y="3742912"/>
            <a:ext cx="3960108" cy="0"/>
          </a:xfrm>
          <a:prstGeom prst="straightConnector1">
            <a:avLst/>
          </a:prstGeom>
          <a:noFill/>
          <a:ln w="9525" cap="flat" cmpd="sng">
            <a:solidFill>
              <a:srgbClr val="F4C239"/>
            </a:solidFill>
            <a:prstDash val="solid"/>
            <a:round/>
            <a:headEnd type="none" w="sm" len="sm"/>
            <a:tailEnd type="none" w="sm" len="sm"/>
          </a:ln>
        </p:spPr>
      </p:cxnSp>
      <p:sp>
        <p:nvSpPr>
          <p:cNvPr id="57" name="Google Shape;57;p14"/>
          <p:cNvSpPr txBox="1">
            <a:spLocks noGrp="1"/>
          </p:cNvSpPr>
          <p:nvPr>
            <p:ph type="body" idx="4294967295"/>
          </p:nvPr>
        </p:nvSpPr>
        <p:spPr>
          <a:xfrm>
            <a:off x="603849" y="2366157"/>
            <a:ext cx="8195094" cy="107751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lt1"/>
              </a:buClr>
              <a:buSzPts val="3700"/>
              <a:buNone/>
            </a:pPr>
            <a:r>
              <a:rPr lang="en-GB" sz="3700">
                <a:solidFill>
                  <a:schemeClr val="lt1"/>
                </a:solidFill>
              </a:rPr>
              <a:t>Managing Anxiety in Children</a:t>
            </a:r>
            <a:endParaRPr sz="3700">
              <a:solidFill>
                <a:schemeClr val="lt1"/>
              </a:solidFill>
            </a:endParaRPr>
          </a:p>
        </p:txBody>
      </p:sp>
      <p:sp>
        <p:nvSpPr>
          <p:cNvPr id="58" name="Google Shape;58;p14"/>
          <p:cNvSpPr txBox="1"/>
          <p:nvPr/>
        </p:nvSpPr>
        <p:spPr>
          <a:xfrm>
            <a:off x="3706000" y="4642050"/>
            <a:ext cx="4852200" cy="2044200"/>
          </a:xfrm>
          <a:prstGeom prst="rect">
            <a:avLst/>
          </a:prstGeom>
          <a:noFill/>
          <a:ln>
            <a:noFill/>
          </a:ln>
        </p:spPr>
        <p:txBody>
          <a:bodyPr spcFirstLastPara="1" wrap="square" lIns="68550" tIns="34275" rIns="68550" bIns="34275" anchor="t" anchorCtr="0">
            <a:noAutofit/>
          </a:bodyPr>
          <a:lstStyle/>
          <a:p>
            <a:pPr marL="0" marR="0" lvl="0" indent="0" algn="l" rtl="0">
              <a:lnSpc>
                <a:spcPct val="115000"/>
              </a:lnSpc>
              <a:spcBef>
                <a:spcPts val="0"/>
              </a:spcBef>
              <a:spcAft>
                <a:spcPts val="0"/>
              </a:spcAft>
              <a:buClr>
                <a:srgbClr val="595959"/>
              </a:buClr>
              <a:buSzPts val="1800"/>
              <a:buFont typeface="Arial"/>
              <a:buNone/>
            </a:pPr>
            <a:r>
              <a:rPr lang="en-GB" sz="1800" b="1">
                <a:solidFill>
                  <a:srgbClr val="FFFFFF"/>
                </a:solidFill>
              </a:rPr>
              <a:t>Tamsin Owen</a:t>
            </a:r>
            <a:endParaRPr sz="1800" b="1">
              <a:solidFill>
                <a:srgbClr val="FFFFFF"/>
              </a:solidFill>
            </a:endParaRPr>
          </a:p>
          <a:p>
            <a:pPr marL="0" marR="0" lvl="0" indent="0" algn="l" rtl="0">
              <a:lnSpc>
                <a:spcPct val="115000"/>
              </a:lnSpc>
              <a:spcBef>
                <a:spcPts val="0"/>
              </a:spcBef>
              <a:spcAft>
                <a:spcPts val="0"/>
              </a:spcAft>
              <a:buClr>
                <a:srgbClr val="595959"/>
              </a:buClr>
              <a:buSzPts val="1800"/>
              <a:buFont typeface="Arial"/>
              <a:buNone/>
            </a:pPr>
            <a:r>
              <a:rPr lang="en-GB" sz="1800" b="1">
                <a:solidFill>
                  <a:srgbClr val="FFFFFF"/>
                </a:solidFill>
              </a:rPr>
              <a:t>Clinical Psychologist and Deputy Head of EHS</a:t>
            </a:r>
            <a:endParaRPr sz="1800" b="1">
              <a:solidFill>
                <a:srgbClr val="FFFFFF"/>
              </a:solidFill>
            </a:endParaRPr>
          </a:p>
          <a:p>
            <a:pPr marL="0" marR="0" lvl="0" indent="0" algn="l" rtl="0">
              <a:lnSpc>
                <a:spcPct val="115000"/>
              </a:lnSpc>
              <a:spcBef>
                <a:spcPts val="0"/>
              </a:spcBef>
              <a:spcAft>
                <a:spcPts val="0"/>
              </a:spcAft>
              <a:buClr>
                <a:srgbClr val="595959"/>
              </a:buClr>
              <a:buSzPts val="1800"/>
              <a:buFont typeface="Arial"/>
              <a:buNone/>
            </a:pPr>
            <a:endParaRPr sz="2000"/>
          </a:p>
          <a:p>
            <a:pPr marL="0" marR="0" lvl="0" indent="0" algn="l" rtl="0">
              <a:lnSpc>
                <a:spcPct val="115000"/>
              </a:lnSpc>
              <a:spcBef>
                <a:spcPts val="0"/>
              </a:spcBef>
              <a:spcAft>
                <a:spcPts val="0"/>
              </a:spcAft>
              <a:buClr>
                <a:srgbClr val="595959"/>
              </a:buClr>
              <a:buSzPts val="1800"/>
              <a:buFont typeface="Arial"/>
              <a:buNone/>
            </a:pPr>
            <a:endParaRPr sz="1200" b="1" i="0" u="none" strike="noStrike" cap="none">
              <a:solidFill>
                <a:srgbClr val="59595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idx="4294967295"/>
          </p:nvPr>
        </p:nvSpPr>
        <p:spPr>
          <a:xfrm>
            <a:off x="340250" y="21275"/>
            <a:ext cx="8466300" cy="84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General anxiety management: Practical</a:t>
            </a:r>
            <a:endParaRPr/>
          </a:p>
        </p:txBody>
      </p:sp>
      <p:sp>
        <p:nvSpPr>
          <p:cNvPr id="125" name="Google Shape;125;p23"/>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b="1">
                <a:solidFill>
                  <a:schemeClr val="dk1"/>
                </a:solidFill>
                <a:latin typeface="Calibri"/>
                <a:ea typeface="Calibri"/>
                <a:cs typeface="Calibri"/>
                <a:sym typeface="Calibri"/>
              </a:rPr>
              <a:t>These can help with anxiety in the moment but, if practiced regularly can help give a calmer “baseline”</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Grounding techniques: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5 senses game (5 things you can hear; see; smell etc)</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Body scan (apps to support e.g. Headspace)</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Breathing exercises: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5 finger breathing</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Breath in for 5 out for 6</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26" name="Google Shape;126;p23" descr="Image result for finger breathing"/>
          <p:cNvPicPr preferRelativeResize="0"/>
          <p:nvPr/>
        </p:nvPicPr>
        <p:blipFill rotWithShape="1">
          <a:blip r:embed="rId3">
            <a:alphaModFix/>
          </a:blip>
          <a:srcRect/>
          <a:stretch/>
        </p:blipFill>
        <p:spPr>
          <a:xfrm>
            <a:off x="6336350" y="4394800"/>
            <a:ext cx="2259900" cy="225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idx="4294967295"/>
          </p:nvPr>
        </p:nvSpPr>
        <p:spPr>
          <a:xfrm>
            <a:off x="340250" y="21275"/>
            <a:ext cx="8466300" cy="84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General anxiety management: Practical</a:t>
            </a:r>
            <a:endParaRPr/>
          </a:p>
        </p:txBody>
      </p:sp>
      <p:sp>
        <p:nvSpPr>
          <p:cNvPr id="133" name="Google Shape;133;p24"/>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3000">
                <a:solidFill>
                  <a:schemeClr val="dk1"/>
                </a:solidFill>
                <a:latin typeface="Calibri"/>
                <a:ea typeface="Calibri"/>
                <a:cs typeface="Calibri"/>
                <a:sym typeface="Calibri"/>
              </a:rPr>
              <a:t>Physical:</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3300" b="1">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Running around the garden/outside space  5 times</a:t>
            </a:r>
            <a:endParaRPr sz="2400">
              <a:solidFill>
                <a:schemeClr val="dk1"/>
              </a:solidFill>
            </a:endParaRPr>
          </a:p>
          <a:p>
            <a:pPr marL="342900" lvl="0" indent="-228600" algn="l" rtl="0">
              <a:spcBef>
                <a:spcPts val="0"/>
              </a:spcBef>
              <a:spcAft>
                <a:spcPts val="0"/>
              </a:spcAft>
              <a:buClr>
                <a:schemeClr val="dk1"/>
              </a:buClr>
              <a:buSzPts val="1800"/>
              <a:buFont typeface="Arial"/>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Doing 50 jumping jacks	</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Yoga/stretching (cosmic kids yoga)</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Progressive muscle relaxation</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31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p:nvPr/>
        </p:nvSpPr>
        <p:spPr>
          <a:xfrm>
            <a:off x="469996" y="0"/>
            <a:ext cx="7612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a:solidFill>
                  <a:schemeClr val="dk1"/>
                </a:solidFill>
                <a:latin typeface="Calibri"/>
                <a:ea typeface="Calibri"/>
                <a:cs typeface="Calibri"/>
                <a:sym typeface="Calibri"/>
              </a:rPr>
              <a:t>Calm Box: create together</a:t>
            </a:r>
            <a:endParaRPr sz="4400" b="1">
              <a:solidFill>
                <a:schemeClr val="dk1"/>
              </a:solidFill>
              <a:latin typeface="Calibri"/>
              <a:ea typeface="Calibri"/>
              <a:cs typeface="Calibri"/>
              <a:sym typeface="Calibri"/>
            </a:endParaRPr>
          </a:p>
        </p:txBody>
      </p:sp>
      <p:pic>
        <p:nvPicPr>
          <p:cNvPr id="140" name="Google Shape;140;p25" descr="Image result for calm box"/>
          <p:cNvPicPr preferRelativeResize="0"/>
          <p:nvPr/>
        </p:nvPicPr>
        <p:blipFill rotWithShape="1">
          <a:blip r:embed="rId3">
            <a:alphaModFix/>
          </a:blip>
          <a:srcRect l="14441" t="23269" r="51521" b="45251"/>
          <a:stretch/>
        </p:blipFill>
        <p:spPr>
          <a:xfrm>
            <a:off x="3131263" y="4140200"/>
            <a:ext cx="2938623" cy="2717800"/>
          </a:xfrm>
          <a:prstGeom prst="rect">
            <a:avLst/>
          </a:prstGeom>
          <a:noFill/>
          <a:ln>
            <a:noFill/>
          </a:ln>
        </p:spPr>
      </p:pic>
      <p:sp>
        <p:nvSpPr>
          <p:cNvPr id="141" name="Google Shape;141;p25"/>
          <p:cNvSpPr/>
          <p:nvPr/>
        </p:nvSpPr>
        <p:spPr>
          <a:xfrm>
            <a:off x="469989" y="1073148"/>
            <a:ext cx="1571625" cy="857250"/>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Stretch like a cat</a:t>
            </a:r>
            <a:endParaRPr sz="1800">
              <a:solidFill>
                <a:schemeClr val="dk1"/>
              </a:solidFill>
              <a:latin typeface="Calibri"/>
              <a:ea typeface="Calibri"/>
              <a:cs typeface="Calibri"/>
              <a:sym typeface="Calibri"/>
            </a:endParaRPr>
          </a:p>
        </p:txBody>
      </p:sp>
      <p:sp>
        <p:nvSpPr>
          <p:cNvPr id="142" name="Google Shape;142;p25"/>
          <p:cNvSpPr/>
          <p:nvPr/>
        </p:nvSpPr>
        <p:spPr>
          <a:xfrm>
            <a:off x="875147" y="3671614"/>
            <a:ext cx="1571625" cy="857250"/>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Listen to a relaxation audio for 5 minutes</a:t>
            </a:r>
            <a:endParaRPr sz="1800">
              <a:solidFill>
                <a:schemeClr val="dk1"/>
              </a:solidFill>
              <a:latin typeface="Calibri"/>
              <a:ea typeface="Calibri"/>
              <a:cs typeface="Calibri"/>
              <a:sym typeface="Calibri"/>
            </a:endParaRPr>
          </a:p>
        </p:txBody>
      </p:sp>
      <p:sp>
        <p:nvSpPr>
          <p:cNvPr id="143" name="Google Shape;143;p25"/>
          <p:cNvSpPr/>
          <p:nvPr/>
        </p:nvSpPr>
        <p:spPr>
          <a:xfrm>
            <a:off x="6762750" y="1444171"/>
            <a:ext cx="1571625" cy="857250"/>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Take five deep breaths. </a:t>
            </a:r>
            <a:endParaRPr sz="1800">
              <a:solidFill>
                <a:schemeClr val="dk1"/>
              </a:solidFill>
              <a:latin typeface="Calibri"/>
              <a:ea typeface="Calibri"/>
              <a:cs typeface="Calibri"/>
              <a:sym typeface="Calibri"/>
            </a:endParaRPr>
          </a:p>
        </p:txBody>
      </p:sp>
      <p:sp>
        <p:nvSpPr>
          <p:cNvPr id="144" name="Google Shape;144;p25"/>
          <p:cNvSpPr/>
          <p:nvPr/>
        </p:nvSpPr>
        <p:spPr>
          <a:xfrm>
            <a:off x="6762750" y="3191420"/>
            <a:ext cx="1571625" cy="857250"/>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Play with fidget toy for five minutes</a:t>
            </a:r>
            <a:endParaRPr sz="1800">
              <a:solidFill>
                <a:schemeClr val="dk1"/>
              </a:solidFill>
              <a:latin typeface="Calibri"/>
              <a:ea typeface="Calibri"/>
              <a:cs typeface="Calibri"/>
              <a:sym typeface="Calibri"/>
            </a:endParaRPr>
          </a:p>
        </p:txBody>
      </p:sp>
      <p:sp>
        <p:nvSpPr>
          <p:cNvPr id="145" name="Google Shape;145;p25"/>
          <p:cNvSpPr/>
          <p:nvPr/>
        </p:nvSpPr>
        <p:spPr>
          <a:xfrm>
            <a:off x="1237394" y="2334170"/>
            <a:ext cx="1571625" cy="857250"/>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Sort wooden blocks into colours</a:t>
            </a:r>
            <a:endParaRPr sz="1800">
              <a:solidFill>
                <a:schemeClr val="dk1"/>
              </a:solidFill>
              <a:latin typeface="Calibri"/>
              <a:ea typeface="Calibri"/>
              <a:cs typeface="Calibri"/>
              <a:sym typeface="Calibri"/>
            </a:endParaRPr>
          </a:p>
        </p:txBody>
      </p:sp>
      <p:sp>
        <p:nvSpPr>
          <p:cNvPr id="146" name="Google Shape;146;p25"/>
          <p:cNvSpPr/>
          <p:nvPr/>
        </p:nvSpPr>
        <p:spPr>
          <a:xfrm>
            <a:off x="6762750" y="4819104"/>
            <a:ext cx="2057399" cy="1533525"/>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alibri"/>
                <a:ea typeface="Calibri"/>
                <a:cs typeface="Calibri"/>
                <a:sym typeface="Calibri"/>
              </a:rPr>
              <a:t>Mould aroma dough in your hands. Smell it. Make something out of it and put it back. Smell your hands to remind yourself what you did</a:t>
            </a:r>
            <a:endParaRPr sz="1400">
              <a:solidFill>
                <a:schemeClr val="dk1"/>
              </a:solidFill>
              <a:latin typeface="Calibri"/>
              <a:ea typeface="Calibri"/>
              <a:cs typeface="Calibri"/>
              <a:sym typeface="Calibri"/>
            </a:endParaRPr>
          </a:p>
        </p:txBody>
      </p:sp>
      <p:sp>
        <p:nvSpPr>
          <p:cNvPr id="147" name="Google Shape;147;p25"/>
          <p:cNvSpPr/>
          <p:nvPr/>
        </p:nvSpPr>
        <p:spPr>
          <a:xfrm>
            <a:off x="388223" y="5009058"/>
            <a:ext cx="2231151" cy="1486446"/>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Make a pizza. The key adult draws a circle on the child’s back and uses different touches to represent pizza toppings of the child’s choice</a:t>
            </a:r>
            <a:endParaRPr sz="1400">
              <a:solidFill>
                <a:schemeClr val="dk1"/>
              </a:solidFill>
              <a:latin typeface="Calibri"/>
              <a:ea typeface="Calibri"/>
              <a:cs typeface="Calibri"/>
              <a:sym typeface="Calibri"/>
            </a:endParaRPr>
          </a:p>
        </p:txBody>
      </p:sp>
      <p:sp>
        <p:nvSpPr>
          <p:cNvPr id="148" name="Google Shape;148;p25"/>
          <p:cNvSpPr/>
          <p:nvPr/>
        </p:nvSpPr>
        <p:spPr>
          <a:xfrm>
            <a:off x="3807183" y="2567036"/>
            <a:ext cx="1721565" cy="1004068"/>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Colour a pattern in a colouring book</a:t>
            </a:r>
            <a:endParaRPr sz="1800">
              <a:solidFill>
                <a:schemeClr val="dk1"/>
              </a:solidFill>
              <a:latin typeface="Calibri"/>
              <a:ea typeface="Calibri"/>
              <a:cs typeface="Calibri"/>
              <a:sym typeface="Calibri"/>
            </a:endParaRPr>
          </a:p>
        </p:txBody>
      </p:sp>
      <p:sp>
        <p:nvSpPr>
          <p:cNvPr id="149" name="Google Shape;149;p25"/>
          <p:cNvSpPr/>
          <p:nvPr/>
        </p:nvSpPr>
        <p:spPr>
          <a:xfrm>
            <a:off x="3779143" y="880338"/>
            <a:ext cx="1777644" cy="1134020"/>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Go and get a drink of water and drink it slowly</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p:nvPr/>
        </p:nvSpPr>
        <p:spPr>
          <a:xfrm>
            <a:off x="2843213" y="2349500"/>
            <a:ext cx="36006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Thought-based strategies</a:t>
            </a:r>
            <a:endParaRPr/>
          </a:p>
        </p:txBody>
      </p:sp>
      <p:pic>
        <p:nvPicPr>
          <p:cNvPr id="156" name="Google Shape;156;p26"/>
          <p:cNvPicPr preferRelativeResize="0"/>
          <p:nvPr/>
        </p:nvPicPr>
        <p:blipFill rotWithShape="1">
          <a:blip r:embed="rId3">
            <a:alphaModFix/>
          </a:blip>
          <a:srcRect/>
          <a:stretch/>
        </p:blipFill>
        <p:spPr>
          <a:xfrm>
            <a:off x="2700338" y="4983163"/>
            <a:ext cx="1722437" cy="1860550"/>
          </a:xfrm>
          <a:prstGeom prst="rect">
            <a:avLst/>
          </a:prstGeom>
          <a:noFill/>
          <a:ln>
            <a:noFill/>
          </a:ln>
        </p:spPr>
      </p:pic>
      <p:pic>
        <p:nvPicPr>
          <p:cNvPr id="157" name="Google Shape;157;p26"/>
          <p:cNvPicPr preferRelativeResize="0"/>
          <p:nvPr/>
        </p:nvPicPr>
        <p:blipFill rotWithShape="1">
          <a:blip r:embed="rId4">
            <a:alphaModFix/>
          </a:blip>
          <a:srcRect/>
          <a:stretch/>
        </p:blipFill>
        <p:spPr>
          <a:xfrm>
            <a:off x="1127125" y="3005138"/>
            <a:ext cx="1684338" cy="3535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body" idx="4294967295"/>
          </p:nvPr>
        </p:nvSpPr>
        <p:spPr>
          <a:xfrm>
            <a:off x="647700" y="192088"/>
            <a:ext cx="7829400" cy="116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34F"/>
              </a:buClr>
              <a:buSzPts val="3600"/>
              <a:buFont typeface="Arial"/>
              <a:buNone/>
            </a:pPr>
            <a:r>
              <a:rPr lang="en-GB" sz="3600" b="1">
                <a:solidFill>
                  <a:srgbClr val="47434F"/>
                </a:solidFill>
              </a:rPr>
              <a:t>Anxious thoughts &amp; the v</a:t>
            </a:r>
            <a:r>
              <a:rPr lang="en-GB" sz="3600" b="1">
                <a:solidFill>
                  <a:srgbClr val="47434F"/>
                </a:solidFill>
                <a:latin typeface="Calibri"/>
                <a:ea typeface="Calibri"/>
                <a:cs typeface="Calibri"/>
                <a:sym typeface="Calibri"/>
              </a:rPr>
              <a:t>icious </a:t>
            </a:r>
            <a:r>
              <a:rPr lang="en-GB" sz="3600" b="1">
                <a:solidFill>
                  <a:srgbClr val="47434F"/>
                </a:solidFill>
              </a:rPr>
              <a:t>c</a:t>
            </a:r>
            <a:r>
              <a:rPr lang="en-GB" sz="3600" b="1">
                <a:solidFill>
                  <a:srgbClr val="47434F"/>
                </a:solidFill>
                <a:latin typeface="Calibri"/>
                <a:ea typeface="Calibri"/>
                <a:cs typeface="Calibri"/>
                <a:sym typeface="Calibri"/>
              </a:rPr>
              <a:t>ycle of </a:t>
            </a:r>
            <a:r>
              <a:rPr lang="en-GB" sz="3600" b="1">
                <a:solidFill>
                  <a:srgbClr val="47434F"/>
                </a:solidFill>
              </a:rPr>
              <a:t>a</a:t>
            </a:r>
            <a:r>
              <a:rPr lang="en-GB" sz="3600" b="1">
                <a:solidFill>
                  <a:srgbClr val="47434F"/>
                </a:solidFill>
                <a:latin typeface="Calibri"/>
                <a:ea typeface="Calibri"/>
                <a:cs typeface="Calibri"/>
                <a:sym typeface="Calibri"/>
              </a:rPr>
              <a:t>nxiety</a:t>
            </a:r>
            <a:endParaRPr sz="3600" b="1">
              <a:solidFill>
                <a:srgbClr val="47434F"/>
              </a:solidFill>
              <a:latin typeface="Calibri"/>
              <a:ea typeface="Calibri"/>
              <a:cs typeface="Calibri"/>
              <a:sym typeface="Calibri"/>
            </a:endParaRPr>
          </a:p>
        </p:txBody>
      </p:sp>
      <p:sp>
        <p:nvSpPr>
          <p:cNvPr id="164" name="Google Shape;164;p27"/>
          <p:cNvSpPr txBox="1">
            <a:spLocks noGrp="1"/>
          </p:cNvSpPr>
          <p:nvPr>
            <p:ph type="body" idx="4294967295"/>
          </p:nvPr>
        </p:nvSpPr>
        <p:spPr>
          <a:xfrm>
            <a:off x="611188" y="1176338"/>
            <a:ext cx="7866000" cy="53118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p:txBody>
      </p:sp>
      <p:sp>
        <p:nvSpPr>
          <p:cNvPr id="165" name="Google Shape;165;p27"/>
          <p:cNvSpPr txBox="1"/>
          <p:nvPr/>
        </p:nvSpPr>
        <p:spPr>
          <a:xfrm>
            <a:off x="250825" y="1268413"/>
            <a:ext cx="1728900" cy="36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974806"/>
                </a:solidFill>
                <a:latin typeface="Calibri"/>
                <a:ea typeface="Calibri"/>
                <a:cs typeface="Calibri"/>
                <a:sym typeface="Calibri"/>
              </a:rPr>
              <a:t>Fear of the Dark</a:t>
            </a:r>
            <a:endParaRPr/>
          </a:p>
        </p:txBody>
      </p:sp>
      <p:pic>
        <p:nvPicPr>
          <p:cNvPr id="166" name="Google Shape;166;p27"/>
          <p:cNvPicPr preferRelativeResize="0"/>
          <p:nvPr/>
        </p:nvPicPr>
        <p:blipFill rotWithShape="1">
          <a:blip r:embed="rId3">
            <a:alphaModFix/>
          </a:blip>
          <a:srcRect t="2889" r="42915" b="-2890"/>
          <a:stretch/>
        </p:blipFill>
        <p:spPr>
          <a:xfrm>
            <a:off x="323528" y="1700808"/>
            <a:ext cx="1440159" cy="1728192"/>
          </a:xfrm>
          <a:prstGeom prst="rect">
            <a:avLst/>
          </a:prstGeom>
          <a:noFill/>
          <a:ln>
            <a:noFill/>
          </a:ln>
        </p:spPr>
      </p:pic>
      <p:sp>
        <p:nvSpPr>
          <p:cNvPr id="167" name="Google Shape;167;p27"/>
          <p:cNvSpPr txBox="1"/>
          <p:nvPr/>
        </p:nvSpPr>
        <p:spPr>
          <a:xfrm>
            <a:off x="3348038" y="1268413"/>
            <a:ext cx="3672000" cy="9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Thought</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“Something’s going to get me”</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“I am in danger”</a:t>
            </a:r>
            <a:endParaRPr/>
          </a:p>
        </p:txBody>
      </p:sp>
      <p:sp>
        <p:nvSpPr>
          <p:cNvPr id="168" name="Google Shape;168;p27"/>
          <p:cNvSpPr txBox="1"/>
          <p:nvPr/>
        </p:nvSpPr>
        <p:spPr>
          <a:xfrm>
            <a:off x="6227763" y="2636838"/>
            <a:ext cx="16575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69" name="Google Shape;169;p27"/>
          <p:cNvSpPr txBox="1"/>
          <p:nvPr/>
        </p:nvSpPr>
        <p:spPr>
          <a:xfrm>
            <a:off x="6443663" y="3068638"/>
            <a:ext cx="2424000" cy="9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Feel</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Scared</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Anxious</a:t>
            </a:r>
            <a:endParaRPr/>
          </a:p>
        </p:txBody>
      </p:sp>
      <p:sp>
        <p:nvSpPr>
          <p:cNvPr id="170" name="Google Shape;170;p27"/>
          <p:cNvSpPr txBox="1"/>
          <p:nvPr/>
        </p:nvSpPr>
        <p:spPr>
          <a:xfrm>
            <a:off x="4140200" y="4868863"/>
            <a:ext cx="2232000" cy="17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Body</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Heart rate increases</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Trembling</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Feel hot and sweaty</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Hypervigilant</a:t>
            </a:r>
            <a:endParaRPr/>
          </a:p>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71" name="Google Shape;171;p27"/>
          <p:cNvSpPr txBox="1"/>
          <p:nvPr/>
        </p:nvSpPr>
        <p:spPr>
          <a:xfrm>
            <a:off x="1908175" y="3141663"/>
            <a:ext cx="25923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Actions</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Always leave light on</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Never alone in dark</a:t>
            </a:r>
            <a:endParaRPr/>
          </a:p>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cxnSp>
        <p:nvCxnSpPr>
          <p:cNvPr id="172" name="Google Shape;172;p27"/>
          <p:cNvCxnSpPr/>
          <p:nvPr/>
        </p:nvCxnSpPr>
        <p:spPr>
          <a:xfrm rot="10800000">
            <a:off x="3059038" y="4076788"/>
            <a:ext cx="1152600" cy="12969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3" name="Google Shape;173;p27"/>
          <p:cNvCxnSpPr/>
          <p:nvPr/>
        </p:nvCxnSpPr>
        <p:spPr>
          <a:xfrm rot="10800000" flipH="1">
            <a:off x="2987675" y="1773175"/>
            <a:ext cx="720600" cy="14685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4" name="Google Shape;174;p27"/>
          <p:cNvCxnSpPr/>
          <p:nvPr/>
        </p:nvCxnSpPr>
        <p:spPr>
          <a:xfrm flipH="1">
            <a:off x="6300750" y="4005263"/>
            <a:ext cx="1224000" cy="1368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5" name="Google Shape;175;p27"/>
          <p:cNvCxnSpPr>
            <a:endCxn id="169" idx="0"/>
          </p:cNvCxnSpPr>
          <p:nvPr/>
        </p:nvCxnSpPr>
        <p:spPr>
          <a:xfrm>
            <a:off x="6587363" y="1773238"/>
            <a:ext cx="1068300" cy="12954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sp>
        <p:nvSpPr>
          <p:cNvPr id="176" name="Google Shape;176;p27"/>
          <p:cNvSpPr txBox="1"/>
          <p:nvPr/>
        </p:nvSpPr>
        <p:spPr>
          <a:xfrm>
            <a:off x="395288" y="5300663"/>
            <a:ext cx="2736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1800"/>
              <a:buFont typeface="Arial"/>
              <a:buNone/>
            </a:pPr>
            <a:r>
              <a:rPr lang="en-GB" sz="1800" b="1">
                <a:solidFill>
                  <a:srgbClr val="FFC000"/>
                </a:solidFill>
                <a:latin typeface="Calibri"/>
                <a:ea typeface="Calibri"/>
                <a:cs typeface="Calibri"/>
                <a:sym typeface="Calibri"/>
              </a:rPr>
              <a:t>Associate these actions with feeling safe</a:t>
            </a:r>
            <a:endParaRPr sz="1800">
              <a:solidFill>
                <a:srgbClr val="FFC000"/>
              </a:solidFill>
              <a:latin typeface="Calibri"/>
              <a:ea typeface="Calibri"/>
              <a:cs typeface="Calibri"/>
              <a:sym typeface="Calibri"/>
            </a:endParaRPr>
          </a:p>
        </p:txBody>
      </p:sp>
      <p:cxnSp>
        <p:nvCxnSpPr>
          <p:cNvPr id="177" name="Google Shape;177;p27"/>
          <p:cNvCxnSpPr/>
          <p:nvPr/>
        </p:nvCxnSpPr>
        <p:spPr>
          <a:xfrm rot="10800000" flipH="1">
            <a:off x="1116013" y="4005263"/>
            <a:ext cx="1079400" cy="12954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2754300" y="702525"/>
            <a:ext cx="3635400" cy="6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Thinking Errors</a:t>
            </a:r>
            <a:endParaRPr sz="3200" b="0" i="0" u="none" strike="noStrike" cap="none">
              <a:solidFill>
                <a:srgbClr val="000000"/>
              </a:solidFill>
              <a:latin typeface="Calibri"/>
              <a:ea typeface="Calibri"/>
              <a:cs typeface="Calibri"/>
              <a:sym typeface="Calibri"/>
            </a:endParaRPr>
          </a:p>
        </p:txBody>
      </p:sp>
      <p:sp>
        <p:nvSpPr>
          <p:cNvPr id="184" name="Google Shape;184;p28"/>
          <p:cNvSpPr txBox="1"/>
          <p:nvPr/>
        </p:nvSpPr>
        <p:spPr>
          <a:xfrm>
            <a:off x="1310250" y="1962650"/>
            <a:ext cx="6523500" cy="3534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People who are stressed can make errors in their thinking:They may either overestimate how likely it is something bad will happen or overestimate how bad consequences of an event will be</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People also often underestimate their ability to cope</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People are hyper vigilant when they are anxious so they are on the lookout for danger and may misinterpret a situation as dangerous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p:nvPr/>
        </p:nvSpPr>
        <p:spPr>
          <a:xfrm>
            <a:off x="2419800" y="691350"/>
            <a:ext cx="4304400" cy="70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How to think realistically</a:t>
            </a:r>
            <a:endParaRPr sz="3200" b="0" i="0" u="none" strike="noStrike" cap="none">
              <a:solidFill>
                <a:srgbClr val="000000"/>
              </a:solidFill>
              <a:latin typeface="Calibri"/>
              <a:ea typeface="Calibri"/>
              <a:cs typeface="Calibri"/>
              <a:sym typeface="Calibri"/>
            </a:endParaRPr>
          </a:p>
        </p:txBody>
      </p:sp>
      <p:sp>
        <p:nvSpPr>
          <p:cNvPr id="191" name="Google Shape;191;p29"/>
          <p:cNvSpPr txBox="1"/>
          <p:nvPr/>
        </p:nvSpPr>
        <p:spPr>
          <a:xfrm>
            <a:off x="1363200" y="1962625"/>
            <a:ext cx="6417600" cy="38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Catching thoughts</a:t>
            </a:r>
            <a:r>
              <a:rPr lang="en-GB" sz="1800" b="0" i="0" u="none" strike="noStrike" cap="none">
                <a:solidFill>
                  <a:srgbClr val="000000"/>
                </a:solidFill>
                <a:latin typeface="Calibri"/>
                <a:ea typeface="Calibri"/>
                <a:cs typeface="Calibri"/>
                <a:sym typeface="Calibri"/>
              </a:rPr>
              <a:t>-Identify what the thought behind the emotion is by asking yourself “What is making me feel this way?” “Why am I worried?” and “What do I think will happen?”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Evaluating and challenging- How likely is the thought?</a:t>
            </a:r>
            <a:r>
              <a:rPr lang="en-GB" sz="1800" b="0" i="0" u="none" strike="noStrike" cap="none">
                <a:solidFill>
                  <a:srgbClr val="000000"/>
                </a:solidFill>
                <a:latin typeface="Calibri"/>
                <a:ea typeface="Calibri"/>
                <a:cs typeface="Calibri"/>
                <a:sym typeface="Calibri"/>
              </a:rPr>
              <a:t> Look for evidence for the thought and evaluate it.List some alternative possibilities regarding your worrying thoughts.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Evaluating and challenging- How bad could the situation be?</a:t>
            </a:r>
            <a:r>
              <a:rPr lang="en-GB" sz="1800" b="0" i="0" u="none" strike="noStrike" cap="none">
                <a:solidFill>
                  <a:srgbClr val="000000"/>
                </a:solidFill>
                <a:latin typeface="Calibri"/>
                <a:ea typeface="Calibri"/>
                <a:cs typeface="Calibri"/>
                <a:sym typeface="Calibri"/>
              </a:rPr>
              <a:t> Ask yourself”What is the worst that could happen?” You will probably realise that what you imagine as the worst outcome, isn’t that bad after all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p:nvPr/>
        </p:nvSpPr>
        <p:spPr>
          <a:xfrm>
            <a:off x="1984950" y="691350"/>
            <a:ext cx="5174100" cy="98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Things parents need to watch out for</a:t>
            </a:r>
            <a:endParaRPr sz="3200" b="0" i="0" u="none" strike="noStrike" cap="none">
              <a:solidFill>
                <a:srgbClr val="000000"/>
              </a:solidFill>
              <a:latin typeface="Calibri"/>
              <a:ea typeface="Calibri"/>
              <a:cs typeface="Calibri"/>
              <a:sym typeface="Calibri"/>
            </a:endParaRPr>
          </a:p>
        </p:txBody>
      </p:sp>
      <p:sp>
        <p:nvSpPr>
          <p:cNvPr id="198" name="Google Shape;198;p30"/>
          <p:cNvSpPr txBox="1"/>
          <p:nvPr/>
        </p:nvSpPr>
        <p:spPr>
          <a:xfrm>
            <a:off x="1460850" y="2018375"/>
            <a:ext cx="6222300" cy="38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 name="Google Shape;199;p30"/>
          <p:cNvSpPr txBox="1"/>
          <p:nvPr/>
        </p:nvSpPr>
        <p:spPr>
          <a:xfrm>
            <a:off x="1313100" y="1962600"/>
            <a:ext cx="6517800" cy="4270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AutoNum type="arabicPeriod"/>
            </a:pPr>
            <a:r>
              <a:rPr lang="en-GB" sz="1800" b="1" i="0" u="none" strike="noStrike" cap="none">
                <a:solidFill>
                  <a:srgbClr val="000000"/>
                </a:solidFill>
                <a:latin typeface="Calibri"/>
                <a:ea typeface="Calibri"/>
                <a:cs typeface="Calibri"/>
                <a:sym typeface="Calibri"/>
              </a:rPr>
              <a:t>Giving too much reassurance:</a:t>
            </a:r>
            <a:r>
              <a:rPr lang="en-GB" sz="1800" b="0" i="0" u="none" strike="noStrike" cap="none">
                <a:solidFill>
                  <a:srgbClr val="000000"/>
                </a:solidFill>
                <a:latin typeface="Calibri"/>
                <a:ea typeface="Calibri"/>
                <a:cs typeface="Calibri"/>
                <a:sym typeface="Calibri"/>
              </a:rPr>
              <a:t> All parents reassure their children and at times it can help to reduce stress. However, reassurance does not tend to help reduce anxiety in the long run. Reassurance can be addictive-the more parents offer it, the more children want it. Children need to be able to feel that they can deal with their fears on their own and test them out for themselves whether or not their worried thoughts are accurate. Instead of reassurance, you can use empathy to validate your child’s feelings.</a:t>
            </a:r>
            <a:endParaRPr sz="1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GB" sz="1800" b="1" i="0" u="none" strike="noStrike" cap="none">
                <a:solidFill>
                  <a:srgbClr val="000000"/>
                </a:solidFill>
                <a:latin typeface="Calibri"/>
                <a:ea typeface="Calibri"/>
                <a:cs typeface="Calibri"/>
                <a:sym typeface="Calibri"/>
              </a:rPr>
              <a:t>Providing children with all the answers:</a:t>
            </a:r>
            <a:r>
              <a:rPr lang="en-GB" sz="1800" b="0" i="0" u="none" strike="noStrike" cap="none">
                <a:solidFill>
                  <a:srgbClr val="000000"/>
                </a:solidFill>
                <a:latin typeface="Calibri"/>
                <a:ea typeface="Calibri"/>
                <a:cs typeface="Calibri"/>
                <a:sym typeface="Calibri"/>
              </a:rPr>
              <a:t> Instead of answering question, ask them. It helps children to think for themselves and helps them to remember the conclusions drawn as they have worked them out themselves. This also puts children in control.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2542500" y="691375"/>
            <a:ext cx="4059000" cy="70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Detective Thinking </a:t>
            </a:r>
            <a:endParaRPr sz="3200" b="0" i="0" u="none" strike="noStrike" cap="none">
              <a:solidFill>
                <a:srgbClr val="000000"/>
              </a:solidFill>
              <a:latin typeface="Calibri"/>
              <a:ea typeface="Calibri"/>
              <a:cs typeface="Calibri"/>
              <a:sym typeface="Calibri"/>
            </a:endParaRPr>
          </a:p>
        </p:txBody>
      </p:sp>
      <p:sp>
        <p:nvSpPr>
          <p:cNvPr id="206" name="Google Shape;206;p31"/>
          <p:cNvSpPr txBox="1"/>
          <p:nvPr/>
        </p:nvSpPr>
        <p:spPr>
          <a:xfrm>
            <a:off x="1828800" y="1761900"/>
            <a:ext cx="5876700" cy="224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The detective thinking process or “putting your thoughts on trial” is a process that has been altered for children to understand. </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The child takes on the role of a detective who must investigate the evidence for a thought and come to a conclusion about what a detective might think instead </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This is a 5 step process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p:nvPr/>
        </p:nvSpPr>
        <p:spPr>
          <a:xfrm>
            <a:off x="1675500" y="680250"/>
            <a:ext cx="5793000" cy="98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Step 1: Identify the event that is causing concern</a:t>
            </a:r>
            <a:endParaRPr sz="3200" b="0" i="0" u="none" strike="noStrike" cap="none">
              <a:solidFill>
                <a:srgbClr val="000000"/>
              </a:solidFill>
              <a:latin typeface="Calibri"/>
              <a:ea typeface="Calibri"/>
              <a:cs typeface="Calibri"/>
              <a:sym typeface="Calibri"/>
            </a:endParaRPr>
          </a:p>
        </p:txBody>
      </p:sp>
      <p:sp>
        <p:nvSpPr>
          <p:cNvPr id="213" name="Google Shape;213;p32"/>
          <p:cNvSpPr txBox="1"/>
          <p:nvPr/>
        </p:nvSpPr>
        <p:spPr>
          <a:xfrm>
            <a:off x="1773000" y="2018375"/>
            <a:ext cx="5598000" cy="31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Ask Yourself</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is happening? </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event am I thinking about?</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body" idx="4294967295"/>
          </p:nvPr>
        </p:nvSpPr>
        <p:spPr>
          <a:xfrm>
            <a:off x="647700" y="192088"/>
            <a:ext cx="7829550" cy="11668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34F"/>
              </a:buClr>
              <a:buSzPts val="3200"/>
              <a:buFont typeface="Arial"/>
              <a:buNone/>
            </a:pPr>
            <a:r>
              <a:rPr lang="en-GB" b="1">
                <a:solidFill>
                  <a:srgbClr val="47434F"/>
                </a:solidFill>
              </a:rPr>
              <a:t>What we’ll cover . . .</a:t>
            </a:r>
            <a:endParaRPr b="1">
              <a:solidFill>
                <a:srgbClr val="47434F"/>
              </a:solidFill>
              <a:latin typeface="Calibri"/>
              <a:ea typeface="Calibri"/>
              <a:cs typeface="Calibri"/>
              <a:sym typeface="Calibri"/>
            </a:endParaRPr>
          </a:p>
        </p:txBody>
      </p:sp>
      <p:sp>
        <p:nvSpPr>
          <p:cNvPr id="65" name="Google Shape;65;p15"/>
          <p:cNvSpPr txBox="1">
            <a:spLocks noGrp="1"/>
          </p:cNvSpPr>
          <p:nvPr>
            <p:ph type="body" idx="4294967295"/>
          </p:nvPr>
        </p:nvSpPr>
        <p:spPr>
          <a:xfrm>
            <a:off x="647700" y="1060700"/>
            <a:ext cx="7721700" cy="51765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None/>
            </a:pPr>
            <a:endParaRPr/>
          </a:p>
          <a:p>
            <a:pPr marL="0" lvl="0" indent="0" algn="l" rtl="0">
              <a:lnSpc>
                <a:spcPct val="100000"/>
              </a:lnSpc>
              <a:spcBef>
                <a:spcPts val="462"/>
              </a:spcBef>
              <a:spcAft>
                <a:spcPts val="0"/>
              </a:spcAft>
              <a:buClr>
                <a:schemeClr val="dk1"/>
              </a:buClr>
              <a:buSzPts val="2310"/>
              <a:buFont typeface="Arial"/>
              <a:buNone/>
            </a:pPr>
            <a:endParaRPr sz="2310"/>
          </a:p>
          <a:p>
            <a:pPr marL="342900" lvl="0" indent="-342900" algn="l" rtl="0">
              <a:lnSpc>
                <a:spcPct val="100000"/>
              </a:lnSpc>
              <a:spcBef>
                <a:spcPts val="462"/>
              </a:spcBef>
              <a:spcAft>
                <a:spcPts val="0"/>
              </a:spcAft>
              <a:buClr>
                <a:schemeClr val="dk1"/>
              </a:buClr>
              <a:buSzPts val="2310"/>
              <a:buChar char="•"/>
            </a:pPr>
            <a:r>
              <a:rPr lang="en-GB" sz="2310"/>
              <a:t>What is anxiety?</a:t>
            </a:r>
            <a:endParaRPr sz="2310"/>
          </a:p>
          <a:p>
            <a:pPr marL="342900" lvl="0" indent="-342900" algn="l" rtl="0">
              <a:lnSpc>
                <a:spcPct val="100000"/>
              </a:lnSpc>
              <a:spcBef>
                <a:spcPts val="462"/>
              </a:spcBef>
              <a:spcAft>
                <a:spcPts val="0"/>
              </a:spcAft>
              <a:buClr>
                <a:schemeClr val="dk1"/>
              </a:buClr>
              <a:buSzPts val="2310"/>
              <a:buChar char="•"/>
            </a:pPr>
            <a:r>
              <a:rPr lang="en-GB" sz="2310"/>
              <a:t>How to notice anxiety in your child</a:t>
            </a:r>
            <a:endParaRPr sz="2310"/>
          </a:p>
          <a:p>
            <a:pPr marL="342900" lvl="0" indent="-342900" algn="l" rtl="0">
              <a:lnSpc>
                <a:spcPct val="100000"/>
              </a:lnSpc>
              <a:spcBef>
                <a:spcPts val="462"/>
              </a:spcBef>
              <a:spcAft>
                <a:spcPts val="0"/>
              </a:spcAft>
              <a:buClr>
                <a:schemeClr val="dk1"/>
              </a:buClr>
              <a:buSzPts val="2310"/>
              <a:buChar char="•"/>
            </a:pPr>
            <a:r>
              <a:rPr lang="en-GB" sz="2310"/>
              <a:t>What parents can do to help </a:t>
            </a:r>
            <a:endParaRPr sz="2310"/>
          </a:p>
          <a:p>
            <a:pPr marL="742950" lvl="1" indent="-254634" algn="l" rtl="0">
              <a:lnSpc>
                <a:spcPct val="100000"/>
              </a:lnSpc>
              <a:spcBef>
                <a:spcPts val="462"/>
              </a:spcBef>
              <a:spcAft>
                <a:spcPts val="0"/>
              </a:spcAft>
              <a:buSzPts val="2310"/>
              <a:buChar char="–"/>
            </a:pPr>
            <a:r>
              <a:rPr lang="en-GB" sz="2310"/>
              <a:t>practical , calming strategies</a:t>
            </a:r>
            <a:endParaRPr sz="2310"/>
          </a:p>
          <a:p>
            <a:pPr marL="742950" lvl="1" indent="-254634" algn="l" rtl="0">
              <a:lnSpc>
                <a:spcPct val="100000"/>
              </a:lnSpc>
              <a:spcBef>
                <a:spcPts val="462"/>
              </a:spcBef>
              <a:spcAft>
                <a:spcPts val="0"/>
              </a:spcAft>
              <a:buSzPts val="2310"/>
              <a:buChar char="–"/>
            </a:pPr>
            <a:r>
              <a:rPr lang="en-GB" sz="2310"/>
              <a:t>thought-based strategies</a:t>
            </a:r>
            <a:endParaRPr sz="2310"/>
          </a:p>
          <a:p>
            <a:pPr marL="742950" lvl="1" indent="-254634" algn="l" rtl="0">
              <a:lnSpc>
                <a:spcPct val="100000"/>
              </a:lnSpc>
              <a:spcBef>
                <a:spcPts val="462"/>
              </a:spcBef>
              <a:spcAft>
                <a:spcPts val="0"/>
              </a:spcAft>
              <a:buSzPts val="2310"/>
              <a:buChar char="–"/>
            </a:pPr>
            <a:r>
              <a:rPr lang="en-GB" sz="2310"/>
              <a:t>exposure</a:t>
            </a:r>
            <a:endParaRPr sz="2310"/>
          </a:p>
          <a:p>
            <a:pPr marL="342900" lvl="0" indent="-342900" algn="l" rtl="0">
              <a:lnSpc>
                <a:spcPct val="100000"/>
              </a:lnSpc>
              <a:spcBef>
                <a:spcPts val="462"/>
              </a:spcBef>
              <a:spcAft>
                <a:spcPts val="0"/>
              </a:spcAft>
              <a:buClr>
                <a:schemeClr val="dk1"/>
              </a:buClr>
              <a:buSzPts val="2310"/>
              <a:buChar char="•"/>
            </a:pPr>
            <a:r>
              <a:rPr lang="en-GB" sz="2310"/>
              <a:t>Resources</a:t>
            </a:r>
            <a:endParaRPr sz="2310"/>
          </a:p>
          <a:p>
            <a:pPr marL="342900" lvl="0" indent="-342900" algn="l" rtl="0">
              <a:lnSpc>
                <a:spcPct val="100000"/>
              </a:lnSpc>
              <a:spcBef>
                <a:spcPts val="462"/>
              </a:spcBef>
              <a:spcAft>
                <a:spcPts val="0"/>
              </a:spcAft>
              <a:buClr>
                <a:schemeClr val="dk1"/>
              </a:buClr>
              <a:buSzPts val="2310"/>
              <a:buChar char="•"/>
            </a:pPr>
            <a:r>
              <a:rPr lang="en-GB" sz="2310"/>
              <a:t>Questions - Feedback</a:t>
            </a:r>
            <a:endParaRPr/>
          </a:p>
          <a:p>
            <a:pPr marL="342900" lvl="0" indent="-236220" algn="l" rtl="0">
              <a:lnSpc>
                <a:spcPct val="80000"/>
              </a:lnSpc>
              <a:spcBef>
                <a:spcPts val="336"/>
              </a:spcBef>
              <a:spcAft>
                <a:spcPts val="0"/>
              </a:spcAft>
              <a:buClr>
                <a:schemeClr val="dk1"/>
              </a:buClr>
              <a:buSzPts val="1680"/>
              <a:buNone/>
            </a:pPr>
            <a:endParaRPr sz="1679"/>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 calcmode="lin" valueType="num">
                                      <p:cBhvr additive="base">
                                        <p:cTn id="12" dur="500"/>
                                        <p:tgtEl>
                                          <p:spTgt spid="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
                                            <p:txEl>
                                              <p:pRg st="1" end="1"/>
                                            </p:txEl>
                                          </p:spTgt>
                                        </p:tgtEl>
                                        <p:attrNameLst>
                                          <p:attrName>style.visibility</p:attrName>
                                        </p:attrNameLst>
                                      </p:cBhvr>
                                      <p:to>
                                        <p:strVal val="visible"/>
                                      </p:to>
                                    </p:set>
                                    <p:anim calcmode="lin" valueType="num">
                                      <p:cBhvr additive="base">
                                        <p:cTn id="17" dur="500"/>
                                        <p:tgtEl>
                                          <p:spTgt spid="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
                                            <p:txEl>
                                              <p:pRg st="2" end="2"/>
                                            </p:txEl>
                                          </p:spTgt>
                                        </p:tgtEl>
                                        <p:attrNameLst>
                                          <p:attrName>style.visibility</p:attrName>
                                        </p:attrNameLst>
                                      </p:cBhvr>
                                      <p:to>
                                        <p:strVal val="visible"/>
                                      </p:to>
                                    </p:set>
                                    <p:anim calcmode="lin" valueType="num">
                                      <p:cBhvr additive="base">
                                        <p:cTn id="22" dur="500"/>
                                        <p:tgtEl>
                                          <p:spTgt spid="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5">
                                            <p:txEl>
                                              <p:pRg st="3" end="3"/>
                                            </p:txEl>
                                          </p:spTgt>
                                        </p:tgtEl>
                                        <p:attrNameLst>
                                          <p:attrName>style.visibility</p:attrName>
                                        </p:attrNameLst>
                                      </p:cBhvr>
                                      <p:to>
                                        <p:strVal val="visible"/>
                                      </p:to>
                                    </p:set>
                                    <p:anim calcmode="lin" valueType="num">
                                      <p:cBhvr additive="base">
                                        <p:cTn id="27" dur="500"/>
                                        <p:tgtEl>
                                          <p:spTgt spid="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
                                            <p:txEl>
                                              <p:pRg st="4" end="4"/>
                                            </p:txEl>
                                          </p:spTgt>
                                        </p:tgtEl>
                                        <p:attrNameLst>
                                          <p:attrName>style.visibility</p:attrName>
                                        </p:attrNameLst>
                                      </p:cBhvr>
                                      <p:to>
                                        <p:strVal val="visible"/>
                                      </p:to>
                                    </p:set>
                                    <p:anim calcmode="lin" valueType="num">
                                      <p:cBhvr additive="base">
                                        <p:cTn id="32" dur="500"/>
                                        <p:tgtEl>
                                          <p:spTgt spid="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
                                            <p:txEl>
                                              <p:pRg st="5" end="5"/>
                                            </p:txEl>
                                          </p:spTgt>
                                        </p:tgtEl>
                                        <p:attrNameLst>
                                          <p:attrName>style.visibility</p:attrName>
                                        </p:attrNameLst>
                                      </p:cBhvr>
                                      <p:to>
                                        <p:strVal val="visible"/>
                                      </p:to>
                                    </p:set>
                                    <p:anim calcmode="lin" valueType="num">
                                      <p:cBhvr additive="base">
                                        <p:cTn id="37" dur="500"/>
                                        <p:tgtEl>
                                          <p:spTgt spid="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5">
                                            <p:txEl>
                                              <p:pRg st="6" end="6"/>
                                            </p:txEl>
                                          </p:spTgt>
                                        </p:tgtEl>
                                        <p:attrNameLst>
                                          <p:attrName>style.visibility</p:attrName>
                                        </p:attrNameLst>
                                      </p:cBhvr>
                                      <p:to>
                                        <p:strVal val="visible"/>
                                      </p:to>
                                    </p:set>
                                    <p:anim calcmode="lin" valueType="num">
                                      <p:cBhvr additive="base">
                                        <p:cTn id="42" dur="500"/>
                                        <p:tgtEl>
                                          <p:spTgt spid="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5">
                                            <p:txEl>
                                              <p:pRg st="7" end="7"/>
                                            </p:txEl>
                                          </p:spTgt>
                                        </p:tgtEl>
                                        <p:attrNameLst>
                                          <p:attrName>style.visibility</p:attrName>
                                        </p:attrNameLst>
                                      </p:cBhvr>
                                      <p:to>
                                        <p:strVal val="visible"/>
                                      </p:to>
                                    </p:set>
                                    <p:anim calcmode="lin" valueType="num">
                                      <p:cBhvr additive="base">
                                        <p:cTn id="47" dur="500"/>
                                        <p:tgtEl>
                                          <p:spTgt spid="6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5">
                                            <p:txEl>
                                              <p:pRg st="8" end="8"/>
                                            </p:txEl>
                                          </p:spTgt>
                                        </p:tgtEl>
                                        <p:attrNameLst>
                                          <p:attrName>style.visibility</p:attrName>
                                        </p:attrNameLst>
                                      </p:cBhvr>
                                      <p:to>
                                        <p:strVal val="visible"/>
                                      </p:to>
                                    </p:set>
                                    <p:anim calcmode="lin" valueType="num">
                                      <p:cBhvr additive="base">
                                        <p:cTn id="52" dur="500"/>
                                        <p:tgtEl>
                                          <p:spTgt spid="6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5">
                                            <p:txEl>
                                              <p:pRg st="9" end="9"/>
                                            </p:txEl>
                                          </p:spTgt>
                                        </p:tgtEl>
                                        <p:attrNameLst>
                                          <p:attrName>style.visibility</p:attrName>
                                        </p:attrNameLst>
                                      </p:cBhvr>
                                      <p:to>
                                        <p:strVal val="visible"/>
                                      </p:to>
                                    </p:set>
                                    <p:anim calcmode="lin" valueType="num">
                                      <p:cBhvr additive="base">
                                        <p:cTn id="57" dur="500"/>
                                        <p:tgtEl>
                                          <p:spTgt spid="6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5">
                                            <p:txEl>
                                              <p:pRg st="10" end="10"/>
                                            </p:txEl>
                                          </p:spTgt>
                                        </p:tgtEl>
                                        <p:attrNameLst>
                                          <p:attrName>style.visibility</p:attrName>
                                        </p:attrNameLst>
                                      </p:cBhvr>
                                      <p:to>
                                        <p:strVal val="visible"/>
                                      </p:to>
                                    </p:set>
                                    <p:anim calcmode="lin" valueType="num">
                                      <p:cBhvr additive="base">
                                        <p:cTn id="62" dur="500"/>
                                        <p:tgtEl>
                                          <p:spTgt spid="6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p:nvPr/>
        </p:nvSpPr>
        <p:spPr>
          <a:xfrm>
            <a:off x="1795350" y="691375"/>
            <a:ext cx="5553300" cy="91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Step 2: Identify the thought behind the feeling</a:t>
            </a:r>
            <a:endParaRPr sz="3200" b="0" i="0" u="none" strike="noStrike" cap="none">
              <a:solidFill>
                <a:srgbClr val="000000"/>
              </a:solidFill>
              <a:latin typeface="Calibri"/>
              <a:ea typeface="Calibri"/>
              <a:cs typeface="Calibri"/>
              <a:sym typeface="Calibri"/>
            </a:endParaRPr>
          </a:p>
        </p:txBody>
      </p:sp>
      <p:sp>
        <p:nvSpPr>
          <p:cNvPr id="220" name="Google Shape;220;p33"/>
          <p:cNvSpPr txBox="1"/>
          <p:nvPr/>
        </p:nvSpPr>
        <p:spPr>
          <a:xfrm>
            <a:off x="2118750" y="1996075"/>
            <a:ext cx="4906500" cy="25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Ask yourself</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exactly am I worried about?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is it about the situation that is concerning for me?</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do I think will happen?</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How worried am I based on this thought?</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p:nvPr/>
        </p:nvSpPr>
        <p:spPr>
          <a:xfrm>
            <a:off x="1728450" y="669075"/>
            <a:ext cx="5687100" cy="90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Step 3:Look for realistic evidence</a:t>
            </a:r>
            <a:endParaRPr sz="3200" b="0" i="0" u="none" strike="noStrike" cap="none">
              <a:solidFill>
                <a:srgbClr val="000000"/>
              </a:solidFill>
              <a:latin typeface="Calibri"/>
              <a:ea typeface="Calibri"/>
              <a:cs typeface="Calibri"/>
              <a:sym typeface="Calibri"/>
            </a:endParaRPr>
          </a:p>
        </p:txBody>
      </p:sp>
      <p:sp>
        <p:nvSpPr>
          <p:cNvPr id="227" name="Google Shape;227;p34"/>
          <p:cNvSpPr txBox="1"/>
          <p:nvPr/>
        </p:nvSpPr>
        <p:spPr>
          <a:xfrm>
            <a:off x="2062950" y="1968225"/>
            <a:ext cx="5018100" cy="24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Ask yourself</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Really, how likely is this?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How many times have I faced this situation and how many time has it happened?</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Have I ever seen it happen to somebody else before?</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How much does it happen to people generally?</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p:nvPr/>
        </p:nvSpPr>
        <p:spPr>
          <a:xfrm>
            <a:off x="1951500" y="691375"/>
            <a:ext cx="5241000" cy="68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Step 4: List the Alternatives</a:t>
            </a:r>
            <a:endParaRPr sz="3200" b="0" i="0" u="none" strike="noStrike" cap="none">
              <a:solidFill>
                <a:srgbClr val="000000"/>
              </a:solidFill>
              <a:latin typeface="Calibri"/>
              <a:ea typeface="Calibri"/>
              <a:cs typeface="Calibri"/>
              <a:sym typeface="Calibri"/>
            </a:endParaRPr>
          </a:p>
        </p:txBody>
      </p:sp>
      <p:sp>
        <p:nvSpPr>
          <p:cNvPr id="234" name="Google Shape;234;p35"/>
          <p:cNvSpPr txBox="1"/>
          <p:nvPr/>
        </p:nvSpPr>
        <p:spPr>
          <a:xfrm>
            <a:off x="1845600" y="1996050"/>
            <a:ext cx="5452800" cy="296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Brainstorm and try to think of as many alternative outcomes to the feared situation as possible. Ask yourself</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else could happen?</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would I think if it happened to someone else?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p:nvPr/>
        </p:nvSpPr>
        <p:spPr>
          <a:xfrm>
            <a:off x="1711650" y="691375"/>
            <a:ext cx="5720700" cy="8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Step 5: Identify a realistic thought</a:t>
            </a:r>
            <a:endParaRPr sz="3200" b="0" i="0" u="none" strike="noStrike" cap="none">
              <a:solidFill>
                <a:srgbClr val="000000"/>
              </a:solidFill>
              <a:latin typeface="Calibri"/>
              <a:ea typeface="Calibri"/>
              <a:cs typeface="Calibri"/>
              <a:sym typeface="Calibri"/>
            </a:endParaRPr>
          </a:p>
        </p:txBody>
      </p:sp>
      <p:sp>
        <p:nvSpPr>
          <p:cNvPr id="241" name="Google Shape;241;p36"/>
          <p:cNvSpPr txBox="1"/>
          <p:nvPr/>
        </p:nvSpPr>
        <p:spPr>
          <a:xfrm>
            <a:off x="1781400" y="1973775"/>
            <a:ext cx="5581200" cy="25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Based on the evidence that has been found about the worried thought, ask yourself</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What is a realistic thought that I could think in this situation?</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How worried would I be in this situation if I thought this thought?</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p:nvPr/>
        </p:nvSpPr>
        <p:spPr>
          <a:xfrm>
            <a:off x="1711650" y="691375"/>
            <a:ext cx="5720700" cy="8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latin typeface="Calibri"/>
                <a:ea typeface="Calibri"/>
                <a:cs typeface="Calibri"/>
                <a:sym typeface="Calibri"/>
              </a:rPr>
              <a:t>Coping thoughts</a:t>
            </a:r>
            <a:endParaRPr sz="3200" b="0" i="0" u="none" strike="noStrike" cap="none">
              <a:solidFill>
                <a:srgbClr val="000000"/>
              </a:solidFill>
              <a:latin typeface="Calibri"/>
              <a:ea typeface="Calibri"/>
              <a:cs typeface="Calibri"/>
              <a:sym typeface="Calibri"/>
            </a:endParaRPr>
          </a:p>
        </p:txBody>
      </p:sp>
      <p:sp>
        <p:nvSpPr>
          <p:cNvPr id="248" name="Google Shape;248;p37"/>
          <p:cNvSpPr txBox="1"/>
          <p:nvPr/>
        </p:nvSpPr>
        <p:spPr>
          <a:xfrm>
            <a:off x="1781400" y="1973775"/>
            <a:ext cx="5581200" cy="25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2500">
                <a:latin typeface="Calibri"/>
                <a:ea typeface="Calibri"/>
                <a:cs typeface="Calibri"/>
                <a:sym typeface="Calibri"/>
              </a:rPr>
              <a:t>I’m  safe</a:t>
            </a:r>
            <a:endParaRPr sz="2500">
              <a:latin typeface="Calibri"/>
              <a:ea typeface="Calibri"/>
              <a:cs typeface="Calibri"/>
              <a:sym typeface="Calibri"/>
            </a:endParaRPr>
          </a:p>
          <a:p>
            <a:pPr marL="0" marR="0" lvl="0" indent="0" algn="l" rtl="0">
              <a:lnSpc>
                <a:spcPct val="100000"/>
              </a:lnSpc>
              <a:spcBef>
                <a:spcPts val="0"/>
              </a:spcBef>
              <a:spcAft>
                <a:spcPts val="0"/>
              </a:spcAft>
              <a:buNone/>
            </a:pPr>
            <a:endParaRPr sz="2500">
              <a:latin typeface="Calibri"/>
              <a:ea typeface="Calibri"/>
              <a:cs typeface="Calibri"/>
              <a:sym typeface="Calibri"/>
            </a:endParaRPr>
          </a:p>
          <a:p>
            <a:pPr marL="0" marR="0" lvl="0" indent="0" algn="l" rtl="0">
              <a:lnSpc>
                <a:spcPct val="100000"/>
              </a:lnSpc>
              <a:spcBef>
                <a:spcPts val="0"/>
              </a:spcBef>
              <a:spcAft>
                <a:spcPts val="0"/>
              </a:spcAft>
              <a:buNone/>
            </a:pPr>
            <a:r>
              <a:rPr lang="en-GB" sz="2500">
                <a:latin typeface="Calibri"/>
                <a:ea typeface="Calibri"/>
                <a:cs typeface="Calibri"/>
                <a:sym typeface="Calibri"/>
              </a:rPr>
              <a:t>I can do this!</a:t>
            </a:r>
            <a:endParaRPr sz="2500">
              <a:latin typeface="Calibri"/>
              <a:ea typeface="Calibri"/>
              <a:cs typeface="Calibri"/>
              <a:sym typeface="Calibri"/>
            </a:endParaRPr>
          </a:p>
          <a:p>
            <a:pPr marL="0" marR="0" lvl="0" indent="0" algn="l" rtl="0">
              <a:lnSpc>
                <a:spcPct val="100000"/>
              </a:lnSpc>
              <a:spcBef>
                <a:spcPts val="0"/>
              </a:spcBef>
              <a:spcAft>
                <a:spcPts val="0"/>
              </a:spcAft>
              <a:buNone/>
            </a:pPr>
            <a:endParaRPr sz="2500">
              <a:latin typeface="Calibri"/>
              <a:ea typeface="Calibri"/>
              <a:cs typeface="Calibri"/>
              <a:sym typeface="Calibri"/>
            </a:endParaRPr>
          </a:p>
          <a:p>
            <a:pPr marL="0" marR="0" lvl="0" indent="0" algn="l" rtl="0">
              <a:lnSpc>
                <a:spcPct val="100000"/>
              </a:lnSpc>
              <a:spcBef>
                <a:spcPts val="0"/>
              </a:spcBef>
              <a:spcAft>
                <a:spcPts val="0"/>
              </a:spcAft>
              <a:buNone/>
            </a:pPr>
            <a:r>
              <a:rPr lang="en-GB" sz="2500">
                <a:latin typeface="Calibri"/>
                <a:ea typeface="Calibri"/>
                <a:cs typeface="Calibri"/>
                <a:sym typeface="Calibri"/>
              </a:rPr>
              <a:t>I’ve done it before, I can do it again!</a:t>
            </a:r>
            <a:endParaRPr sz="25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p:nvPr/>
        </p:nvSpPr>
        <p:spPr>
          <a:xfrm>
            <a:off x="2843213" y="2349500"/>
            <a:ext cx="36006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Exposure</a:t>
            </a:r>
            <a:endParaRPr/>
          </a:p>
        </p:txBody>
      </p:sp>
      <p:pic>
        <p:nvPicPr>
          <p:cNvPr id="255" name="Google Shape;255;p38"/>
          <p:cNvPicPr preferRelativeResize="0"/>
          <p:nvPr/>
        </p:nvPicPr>
        <p:blipFill rotWithShape="1">
          <a:blip r:embed="rId3">
            <a:alphaModFix/>
          </a:blip>
          <a:srcRect/>
          <a:stretch/>
        </p:blipFill>
        <p:spPr>
          <a:xfrm>
            <a:off x="2700338" y="4983163"/>
            <a:ext cx="1722437" cy="1860550"/>
          </a:xfrm>
          <a:prstGeom prst="rect">
            <a:avLst/>
          </a:prstGeom>
          <a:noFill/>
          <a:ln>
            <a:noFill/>
          </a:ln>
        </p:spPr>
      </p:pic>
      <p:pic>
        <p:nvPicPr>
          <p:cNvPr id="256" name="Google Shape;256;p38"/>
          <p:cNvPicPr preferRelativeResize="0"/>
          <p:nvPr/>
        </p:nvPicPr>
        <p:blipFill rotWithShape="1">
          <a:blip r:embed="rId4">
            <a:alphaModFix/>
          </a:blip>
          <a:srcRect/>
          <a:stretch/>
        </p:blipFill>
        <p:spPr>
          <a:xfrm>
            <a:off x="1127125" y="3005138"/>
            <a:ext cx="1684338" cy="3535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p:nvPr/>
        </p:nvSpPr>
        <p:spPr>
          <a:xfrm>
            <a:off x="2269200" y="702525"/>
            <a:ext cx="4605600" cy="59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Exposure</a:t>
            </a:r>
            <a:endParaRPr sz="3200" b="0" i="0" u="none" strike="noStrike" cap="none">
              <a:solidFill>
                <a:srgbClr val="000000"/>
              </a:solidFill>
              <a:latin typeface="Calibri"/>
              <a:ea typeface="Calibri"/>
              <a:cs typeface="Calibri"/>
              <a:sym typeface="Calibri"/>
            </a:endParaRPr>
          </a:p>
        </p:txBody>
      </p:sp>
      <p:sp>
        <p:nvSpPr>
          <p:cNvPr id="263" name="Google Shape;263;p39"/>
          <p:cNvSpPr txBox="1"/>
          <p:nvPr/>
        </p:nvSpPr>
        <p:spPr>
          <a:xfrm>
            <a:off x="724800" y="1973800"/>
            <a:ext cx="7694400" cy="43602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Exposure is a key technique which is based on the idea that you have to face fear to fight fear</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The key principles of exposure are:</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Fears are faced gradually, from lesser fears to greater fears</a:t>
            </a:r>
            <a:r>
              <a:rPr lang="en-GB" sz="1700" b="0" i="0" u="none" strike="noStrike" cap="none">
                <a:solidFill>
                  <a:srgbClr val="000000"/>
                </a:solidFill>
                <a:latin typeface="Calibri"/>
                <a:ea typeface="Calibri"/>
                <a:cs typeface="Calibri"/>
                <a:sym typeface="Calibri"/>
              </a:rPr>
              <a:t>-a hierarchy fears is drawn up to work through each fear</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The </a:t>
            </a:r>
            <a:r>
              <a:rPr lang="en-GB" sz="1700" b="1">
                <a:latin typeface="Calibri"/>
                <a:ea typeface="Calibri"/>
                <a:cs typeface="Calibri"/>
                <a:sym typeface="Calibri"/>
              </a:rPr>
              <a:t>child </a:t>
            </a:r>
            <a:r>
              <a:rPr lang="en-GB" sz="1700" b="1" i="0" u="none" strike="noStrike" cap="none">
                <a:solidFill>
                  <a:srgbClr val="000000"/>
                </a:solidFill>
                <a:latin typeface="Calibri"/>
                <a:ea typeface="Calibri"/>
                <a:cs typeface="Calibri"/>
                <a:sym typeface="Calibri"/>
              </a:rPr>
              <a:t>must stay in the situation for long enough</a:t>
            </a:r>
            <a:r>
              <a:rPr lang="en-GB" sz="1700" b="0" i="0" u="none" strike="noStrike" cap="none">
                <a:solidFill>
                  <a:srgbClr val="000000"/>
                </a:solidFill>
                <a:latin typeface="Calibri"/>
                <a:ea typeface="Calibri"/>
                <a:cs typeface="Calibri"/>
                <a:sym typeface="Calibri"/>
              </a:rPr>
              <a:t>-It is best if the young person can stay in the situation until they are no longer scared</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Repetition is critical</a:t>
            </a:r>
            <a:r>
              <a:rPr lang="en-GB" sz="1700" b="0" i="0" u="none" strike="noStrike" cap="none">
                <a:solidFill>
                  <a:srgbClr val="000000"/>
                </a:solidFill>
                <a:latin typeface="Calibri"/>
                <a:ea typeface="Calibri"/>
                <a:cs typeface="Calibri"/>
                <a:sym typeface="Calibri"/>
              </a:rPr>
              <a:t>-The </a:t>
            </a:r>
            <a:r>
              <a:rPr lang="en-GB" sz="1700">
                <a:latin typeface="Calibri"/>
                <a:ea typeface="Calibri"/>
                <a:cs typeface="Calibri"/>
                <a:sym typeface="Calibri"/>
              </a:rPr>
              <a:t>child </a:t>
            </a:r>
            <a:r>
              <a:rPr lang="en-GB" sz="1700" b="0" i="0" u="none" strike="noStrike" cap="none">
                <a:solidFill>
                  <a:srgbClr val="000000"/>
                </a:solidFill>
                <a:latin typeface="Calibri"/>
                <a:ea typeface="Calibri"/>
                <a:cs typeface="Calibri"/>
                <a:sym typeface="Calibri"/>
              </a:rPr>
              <a:t> must go into their feared situations (or similar) over and over.  Simply doing it once will not remove fear</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Progress will not be smooth</a:t>
            </a:r>
            <a:r>
              <a:rPr lang="en-GB" sz="1700" b="0" i="0" u="none" strike="noStrike" cap="none">
                <a:solidFill>
                  <a:srgbClr val="000000"/>
                </a:solidFill>
                <a:latin typeface="Calibri"/>
                <a:ea typeface="Calibri"/>
                <a:cs typeface="Calibri"/>
                <a:sym typeface="Calibri"/>
              </a:rPr>
              <a:t>-Even though the theory is easy, progress is often up and down</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Beware of subtle avoidance and distraction</a:t>
            </a:r>
            <a:r>
              <a:rPr lang="en-GB" sz="1700" b="0" i="0" u="none" strike="noStrike" cap="none">
                <a:solidFill>
                  <a:srgbClr val="000000"/>
                </a:solidFill>
                <a:latin typeface="Calibri"/>
                <a:ea typeface="Calibri"/>
                <a:cs typeface="Calibri"/>
                <a:sym typeface="Calibri"/>
              </a:rPr>
              <a:t>-To properly overcome fear, your child must fully experience the feared situation, and not be distracted from it. </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0"/>
              </a:spcBef>
              <a:spcAft>
                <a:spcPts val="0"/>
              </a:spcAft>
              <a:buClr>
                <a:srgbClr val="000000"/>
              </a:buClr>
              <a:buSzPts val="1700"/>
              <a:buFont typeface="Calibri"/>
              <a:buChar char="➢"/>
            </a:pPr>
            <a:r>
              <a:rPr lang="en-GB" sz="1700" b="1" i="0" u="none" strike="noStrike" cap="none">
                <a:solidFill>
                  <a:srgbClr val="000000"/>
                </a:solidFill>
                <a:latin typeface="Calibri"/>
                <a:ea typeface="Calibri"/>
                <a:cs typeface="Calibri"/>
                <a:sym typeface="Calibri"/>
              </a:rPr>
              <a:t>Consistence of rewards is important</a:t>
            </a:r>
            <a:r>
              <a:rPr lang="en-GB" sz="1700" b="0" i="0" u="none" strike="noStrike" cap="none">
                <a:solidFill>
                  <a:srgbClr val="000000"/>
                </a:solidFill>
                <a:latin typeface="Calibri"/>
                <a:ea typeface="Calibri"/>
                <a:cs typeface="Calibri"/>
                <a:sym typeface="Calibri"/>
              </a:rPr>
              <a:t>-Rewards should be given as soon as possible after your child has successfully completed one of the items on their list. </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p:nvPr/>
        </p:nvSpPr>
        <p:spPr>
          <a:xfrm>
            <a:off x="2313900" y="702550"/>
            <a:ext cx="4516200" cy="86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How to make a step by step plan</a:t>
            </a:r>
            <a:endParaRPr sz="3200" b="0" i="0" u="none" strike="noStrike" cap="none">
              <a:solidFill>
                <a:srgbClr val="000000"/>
              </a:solidFill>
              <a:latin typeface="Calibri"/>
              <a:ea typeface="Calibri"/>
              <a:cs typeface="Calibri"/>
              <a:sym typeface="Calibri"/>
            </a:endParaRPr>
          </a:p>
        </p:txBody>
      </p:sp>
      <p:sp>
        <p:nvSpPr>
          <p:cNvPr id="270" name="Google Shape;270;p40"/>
          <p:cNvSpPr txBox="1"/>
          <p:nvPr/>
        </p:nvSpPr>
        <p:spPr>
          <a:xfrm>
            <a:off x="843300" y="2051825"/>
            <a:ext cx="7457400" cy="43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Step 1</a:t>
            </a:r>
            <a:r>
              <a:rPr lang="en-GB" sz="2000" b="0" i="0" u="none" strike="noStrike" cap="none">
                <a:solidFill>
                  <a:srgbClr val="000000"/>
                </a:solidFill>
                <a:latin typeface="Calibri"/>
                <a:ea typeface="Calibri"/>
                <a:cs typeface="Calibri"/>
                <a:sym typeface="Calibri"/>
              </a:rPr>
              <a:t>-For each theme of the fears and worries list, come up with a practical goal (e.g. stroke a dog)</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Step 2</a:t>
            </a:r>
            <a:r>
              <a:rPr lang="en-GB" sz="2000" b="0" i="0" u="none" strike="noStrike" cap="none">
                <a:solidFill>
                  <a:srgbClr val="000000"/>
                </a:solidFill>
                <a:latin typeface="Calibri"/>
                <a:ea typeface="Calibri"/>
                <a:cs typeface="Calibri"/>
                <a:sym typeface="Calibri"/>
              </a:rPr>
              <a:t>-Brainstorm all the possible steps which could be used to help reach this goal.</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000000"/>
                </a:solidFill>
                <a:latin typeface="Calibri"/>
                <a:ea typeface="Calibri"/>
                <a:cs typeface="Calibri"/>
                <a:sym typeface="Calibri"/>
              </a:rPr>
              <a:t>Steps can be made up of two different things: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000000"/>
                </a:solidFill>
                <a:latin typeface="Calibri"/>
                <a:ea typeface="Calibri"/>
                <a:cs typeface="Calibri"/>
                <a:sym typeface="Calibri"/>
              </a:rPr>
              <a:t>a)	Different tasks involving the same theme, or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000000"/>
                </a:solidFill>
                <a:latin typeface="Calibri"/>
                <a:ea typeface="Calibri"/>
                <a:cs typeface="Calibri"/>
                <a:sym typeface="Calibri"/>
              </a:rPr>
              <a:t>b)	Variations of the same task. You can vary a step according to the:</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000000"/>
                </a:solidFill>
                <a:latin typeface="Calibri"/>
                <a:ea typeface="Calibri"/>
                <a:cs typeface="Calibri"/>
                <a:sym typeface="Calibri"/>
              </a:rPr>
              <a:t>○	Location (Close/Familiar or New Area/Unfamiliar)</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000000"/>
                </a:solidFill>
                <a:latin typeface="Calibri"/>
                <a:ea typeface="Calibri"/>
                <a:cs typeface="Calibri"/>
                <a:sym typeface="Calibri"/>
              </a:rPr>
              <a:t>○	Time Spent in Situation</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a:latin typeface="Calibri"/>
                <a:ea typeface="Calibri"/>
                <a:cs typeface="Calibri"/>
                <a:sym typeface="Calibri"/>
              </a:rPr>
              <a:t>	Type of exposure (e.g. photo, real life)</a:t>
            </a: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p:nvPr/>
        </p:nvSpPr>
        <p:spPr>
          <a:xfrm>
            <a:off x="2542500" y="702525"/>
            <a:ext cx="4059000" cy="89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3200" b="0" i="0" u="none" strike="noStrike" cap="none">
                <a:solidFill>
                  <a:schemeClr val="dk1"/>
                </a:solidFill>
                <a:latin typeface="Calibri"/>
                <a:ea typeface="Calibri"/>
                <a:cs typeface="Calibri"/>
                <a:sym typeface="Calibri"/>
              </a:rPr>
              <a:t>How to make a step by step plan</a:t>
            </a:r>
            <a:endParaRPr sz="1400" b="0" i="0" u="none" strike="noStrike" cap="none">
              <a:solidFill>
                <a:srgbClr val="000000"/>
              </a:solidFill>
              <a:latin typeface="Calibri"/>
              <a:ea typeface="Calibri"/>
              <a:cs typeface="Calibri"/>
              <a:sym typeface="Calibri"/>
            </a:endParaRPr>
          </a:p>
        </p:txBody>
      </p:sp>
      <p:sp>
        <p:nvSpPr>
          <p:cNvPr id="277" name="Google Shape;277;p41"/>
          <p:cNvSpPr txBox="1"/>
          <p:nvPr/>
        </p:nvSpPr>
        <p:spPr>
          <a:xfrm>
            <a:off x="1166700" y="1962600"/>
            <a:ext cx="6810600" cy="438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Step 3</a:t>
            </a:r>
            <a:r>
              <a:rPr lang="en-GB" sz="2000" b="0" i="0" u="none" strike="noStrike" cap="none">
                <a:solidFill>
                  <a:srgbClr val="000000"/>
                </a:solidFill>
                <a:latin typeface="Calibri"/>
                <a:ea typeface="Calibri"/>
                <a:cs typeface="Calibri"/>
                <a:sym typeface="Calibri"/>
              </a:rPr>
              <a:t>-Rate each of the possible steps according to the worry rating that they generate when they think of doing the step.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Step </a:t>
            </a:r>
            <a:r>
              <a:rPr lang="en-GB" sz="2000" b="1">
                <a:latin typeface="Calibri"/>
                <a:ea typeface="Calibri"/>
                <a:cs typeface="Calibri"/>
                <a:sym typeface="Calibri"/>
              </a:rPr>
              <a:t>4 </a:t>
            </a:r>
            <a:r>
              <a:rPr lang="en-GB" sz="2000" b="0" i="0" u="none" strike="noStrike" cap="none">
                <a:solidFill>
                  <a:srgbClr val="000000"/>
                </a:solidFill>
                <a:latin typeface="Calibri"/>
                <a:ea typeface="Calibri"/>
                <a:cs typeface="Calibri"/>
                <a:sym typeface="Calibri"/>
              </a:rPr>
              <a:t>- Create a ladder of steps by putting the worry ratings in order and writing them on a stepladder form</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Step </a:t>
            </a:r>
            <a:r>
              <a:rPr lang="en-GB" sz="2000" b="1">
                <a:latin typeface="Calibri"/>
                <a:ea typeface="Calibri"/>
                <a:cs typeface="Calibri"/>
                <a:sym typeface="Calibri"/>
              </a:rPr>
              <a:t>5 </a:t>
            </a:r>
            <a:r>
              <a:rPr lang="en-GB" sz="2000" b="0" i="0" u="none" strike="noStrike" cap="none">
                <a:solidFill>
                  <a:srgbClr val="000000"/>
                </a:solidFill>
                <a:latin typeface="Calibri"/>
                <a:ea typeface="Calibri"/>
                <a:cs typeface="Calibri"/>
                <a:sym typeface="Calibri"/>
              </a:rPr>
              <a:t>-Negotiate rewards that will be allocated to each step of the ladder, and an ultimate reward for achieving the goal</a:t>
            </a:r>
            <a:r>
              <a:rPr lang="en-GB" sz="1900" b="0" i="0" u="none" strike="noStrike" cap="none">
                <a:solidFill>
                  <a:srgbClr val="000000"/>
                </a:solidFill>
                <a:latin typeface="Calibri"/>
                <a:ea typeface="Calibri"/>
                <a:cs typeface="Calibri"/>
                <a:sym typeface="Calibri"/>
              </a:rPr>
              <a:t>.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p:nvPr/>
        </p:nvSpPr>
        <p:spPr>
          <a:xfrm>
            <a:off x="2135400" y="680225"/>
            <a:ext cx="4873200" cy="89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300" b="0" i="0" u="none" strike="noStrike" cap="none">
                <a:solidFill>
                  <a:srgbClr val="000000"/>
                </a:solidFill>
                <a:latin typeface="Calibri"/>
                <a:ea typeface="Calibri"/>
                <a:cs typeface="Calibri"/>
                <a:sym typeface="Calibri"/>
              </a:rPr>
              <a:t>Exposure to Consequences</a:t>
            </a:r>
            <a:endParaRPr sz="3300" b="0" i="0" u="none" strike="noStrike" cap="none">
              <a:solidFill>
                <a:srgbClr val="000000"/>
              </a:solidFill>
              <a:latin typeface="Calibri"/>
              <a:ea typeface="Calibri"/>
              <a:cs typeface="Calibri"/>
              <a:sym typeface="Calibri"/>
            </a:endParaRPr>
          </a:p>
        </p:txBody>
      </p:sp>
      <p:sp>
        <p:nvSpPr>
          <p:cNvPr id="284" name="Google Shape;284;p42"/>
          <p:cNvSpPr txBox="1"/>
          <p:nvPr/>
        </p:nvSpPr>
        <p:spPr>
          <a:xfrm>
            <a:off x="1127700" y="1984900"/>
            <a:ext cx="6888600" cy="3903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r>
              <a:rPr lang="en-GB" sz="2000" b="0" i="0" u="none" strike="noStrike" cap="none">
                <a:solidFill>
                  <a:srgbClr val="000000"/>
                </a:solidFill>
                <a:latin typeface="Calibri"/>
                <a:ea typeface="Calibri"/>
                <a:cs typeface="Calibri"/>
                <a:sym typeface="Calibri"/>
              </a:rPr>
              <a:t>Many children with anxiety over estimate how bad the consequences of a situation will be</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GB" sz="2000" b="0" i="0" u="none" strike="noStrike" cap="none">
                <a:solidFill>
                  <a:srgbClr val="000000"/>
                </a:solidFill>
                <a:latin typeface="Calibri"/>
                <a:ea typeface="Calibri"/>
                <a:cs typeface="Calibri"/>
                <a:sym typeface="Calibri"/>
              </a:rPr>
              <a:t>They may avoid the risk of having a catastrophe happen </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GB" sz="2000" b="0" i="0" u="none" strike="noStrike" cap="none">
                <a:solidFill>
                  <a:srgbClr val="000000"/>
                </a:solidFill>
                <a:latin typeface="Calibri"/>
                <a:ea typeface="Calibri"/>
                <a:cs typeface="Calibri"/>
                <a:sym typeface="Calibri"/>
              </a:rPr>
              <a:t>This is common for children who worry about a lot of things or have social fears </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GB" sz="2000" b="0" i="0" u="none" strike="noStrike" cap="none">
                <a:solidFill>
                  <a:srgbClr val="000000"/>
                </a:solidFill>
                <a:latin typeface="Calibri"/>
                <a:ea typeface="Calibri"/>
                <a:cs typeface="Calibri"/>
                <a:sym typeface="Calibri"/>
              </a:rPr>
              <a:t>Children may also benefit from exposure to consequences if they try to avoid making mistakes-an example being that some children don’t complete tests to avoid making mistakes</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GB" sz="2000" b="0" i="0" u="none" strike="noStrike" cap="none">
                <a:solidFill>
                  <a:srgbClr val="000000"/>
                </a:solidFill>
                <a:latin typeface="Calibri"/>
                <a:ea typeface="Calibri"/>
                <a:cs typeface="Calibri"/>
                <a:sym typeface="Calibri"/>
              </a:rPr>
              <a:t>It is important to incorporate detective thinking when using exposure to consequences about the implication about what happens to ensure worry reduces through the steps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body" idx="4294967295"/>
          </p:nvPr>
        </p:nvSpPr>
        <p:spPr>
          <a:xfrm>
            <a:off x="0" y="191740"/>
            <a:ext cx="9143999" cy="76792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34F"/>
              </a:buClr>
              <a:buSzPts val="3600"/>
              <a:buNone/>
            </a:pPr>
            <a:r>
              <a:rPr lang="en-GB" sz="3600" b="1">
                <a:solidFill>
                  <a:srgbClr val="47434F"/>
                </a:solidFill>
                <a:latin typeface="Calibri"/>
                <a:ea typeface="Calibri"/>
                <a:cs typeface="Calibri"/>
                <a:sym typeface="Calibri"/>
              </a:rPr>
              <a:t>Understanding Anxiety</a:t>
            </a:r>
            <a:endParaRPr/>
          </a:p>
        </p:txBody>
      </p:sp>
      <p:sp>
        <p:nvSpPr>
          <p:cNvPr id="72" name="Google Shape;72;p16"/>
          <p:cNvSpPr txBox="1">
            <a:spLocks noGrp="1"/>
          </p:cNvSpPr>
          <p:nvPr>
            <p:ph type="body" idx="4294967295"/>
          </p:nvPr>
        </p:nvSpPr>
        <p:spPr>
          <a:xfrm>
            <a:off x="1302521" y="1125054"/>
            <a:ext cx="6538956" cy="352447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50"/>
              <a:buChar char="•"/>
            </a:pPr>
            <a:r>
              <a:rPr lang="en-GB" sz="1850"/>
              <a:t>All humans experience fears at different points in their lives. This is a normal part of development.</a:t>
            </a:r>
            <a:endParaRPr sz="1850"/>
          </a:p>
          <a:p>
            <a:pPr marL="342900" lvl="0" indent="-342900" algn="l" rtl="0">
              <a:spcBef>
                <a:spcPts val="370"/>
              </a:spcBef>
              <a:spcAft>
                <a:spcPts val="0"/>
              </a:spcAft>
              <a:buClr>
                <a:schemeClr val="dk1"/>
              </a:buClr>
              <a:buSzPts val="1850"/>
              <a:buChar char="•"/>
            </a:pPr>
            <a:r>
              <a:rPr lang="en-GB" sz="1850"/>
              <a:t>Anxiety is an expected, normal and transient response to stress; it maybe a necessary cue for adaptation and coping.</a:t>
            </a:r>
            <a:endParaRPr sz="1850"/>
          </a:p>
          <a:p>
            <a:pPr marL="342900" lvl="0" indent="-342900" algn="l" rtl="0">
              <a:spcBef>
                <a:spcPts val="370"/>
              </a:spcBef>
              <a:spcAft>
                <a:spcPts val="0"/>
              </a:spcAft>
              <a:buClr>
                <a:schemeClr val="dk1"/>
              </a:buClr>
              <a:buSzPts val="1850"/>
              <a:buChar char="•"/>
            </a:pPr>
            <a:r>
              <a:rPr lang="en-GB" sz="1850"/>
              <a:t>Anxiety can be mild and short lived or pervasive and intense, causing a great deal of distress and placing very real restrictions on life.</a:t>
            </a:r>
            <a:endParaRPr sz="1850"/>
          </a:p>
          <a:p>
            <a:pPr marL="342900" lvl="0" indent="-342900" algn="l" rtl="0">
              <a:spcBef>
                <a:spcPts val="370"/>
              </a:spcBef>
              <a:spcAft>
                <a:spcPts val="0"/>
              </a:spcAft>
              <a:buClr>
                <a:schemeClr val="dk1"/>
              </a:buClr>
              <a:buSzPts val="1850"/>
              <a:buChar char="•"/>
            </a:pPr>
            <a:r>
              <a:rPr lang="en-GB" sz="1850"/>
              <a:t>A moderate amount of anxiety helps us to do well. Too much or too little anxiety keeps our performance lower. </a:t>
            </a:r>
            <a:endParaRPr sz="1850"/>
          </a:p>
          <a:p>
            <a:pPr marL="342900" lvl="0" indent="-342900" algn="l" rtl="0">
              <a:spcBef>
                <a:spcPts val="370"/>
              </a:spcBef>
              <a:spcAft>
                <a:spcPts val="0"/>
              </a:spcAft>
              <a:buClr>
                <a:schemeClr val="dk1"/>
              </a:buClr>
              <a:buSzPts val="1850"/>
              <a:buChar char="•"/>
            </a:pPr>
            <a:r>
              <a:rPr lang="en-GB" sz="1850"/>
              <a:t>Anxiety is part of our body’s </a:t>
            </a:r>
            <a:r>
              <a:rPr lang="en-GB" sz="1850" b="1"/>
              <a:t>fight/ flight/ freeze response </a:t>
            </a:r>
            <a:r>
              <a:rPr lang="en-GB" sz="1850"/>
              <a:t>to danger.</a:t>
            </a:r>
            <a:endParaRPr sz="1850"/>
          </a:p>
          <a:p>
            <a:pPr marL="0" lvl="0" indent="0" algn="l" rtl="0">
              <a:spcBef>
                <a:spcPts val="444"/>
              </a:spcBef>
              <a:spcAft>
                <a:spcPts val="0"/>
              </a:spcAft>
              <a:buClr>
                <a:schemeClr val="dk1"/>
              </a:buClr>
              <a:buSzPts val="2220"/>
              <a:buNone/>
            </a:pPr>
            <a:endParaRPr sz="2220"/>
          </a:p>
        </p:txBody>
      </p:sp>
      <p:pic>
        <p:nvPicPr>
          <p:cNvPr id="73" name="Google Shape;73;p16" descr="Image result for fight flight freeze response illustration"/>
          <p:cNvPicPr preferRelativeResize="0"/>
          <p:nvPr/>
        </p:nvPicPr>
        <p:blipFill rotWithShape="1">
          <a:blip r:embed="rId3">
            <a:alphaModFix/>
          </a:blip>
          <a:srcRect/>
          <a:stretch/>
        </p:blipFill>
        <p:spPr>
          <a:xfrm>
            <a:off x="186439" y="4649533"/>
            <a:ext cx="4438723" cy="2055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3"/>
          <p:cNvSpPr txBox="1"/>
          <p:nvPr/>
        </p:nvSpPr>
        <p:spPr>
          <a:xfrm>
            <a:off x="2001600" y="624475"/>
            <a:ext cx="5140800" cy="85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300" b="0" i="0" u="none" strike="noStrike" cap="none">
                <a:solidFill>
                  <a:srgbClr val="000000"/>
                </a:solidFill>
                <a:latin typeface="Calibri"/>
                <a:ea typeface="Calibri"/>
                <a:cs typeface="Calibri"/>
                <a:sym typeface="Calibri"/>
              </a:rPr>
              <a:t>Example of Exposure Prevention Stepladder</a:t>
            </a:r>
            <a:endParaRPr sz="3300" b="0" i="0" u="none" strike="noStrike" cap="none">
              <a:solidFill>
                <a:srgbClr val="000000"/>
              </a:solidFill>
              <a:latin typeface="Calibri"/>
              <a:ea typeface="Calibri"/>
              <a:cs typeface="Calibri"/>
              <a:sym typeface="Calibri"/>
            </a:endParaRPr>
          </a:p>
        </p:txBody>
      </p:sp>
      <p:sp>
        <p:nvSpPr>
          <p:cNvPr id="291" name="Google Shape;291;p43"/>
          <p:cNvSpPr txBox="1"/>
          <p:nvPr/>
        </p:nvSpPr>
        <p:spPr>
          <a:xfrm>
            <a:off x="667650" y="1951475"/>
            <a:ext cx="7808700" cy="43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Goal: Not to be bothered by making mistakes at school</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1. Listening to music for 1/2 hour before doing homework after school</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2. Crossing out a mistake in homework and handing in the work anyway</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3. Not bringing a permission note back to school on the very first day it is due</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4. Making a deliberate mistake in a maths exercise</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5. Ruling a wobbly line on a page and leaving it there</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6. Handing in an essay with two spelling mistakes</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7. Answering a question in class when you are not 100% sure of the answer</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8. Forgetting to take library books to school on Library day</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9. Deliberately giving the wrong answer to a question</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alibri"/>
                <a:ea typeface="Calibri"/>
                <a:cs typeface="Calibri"/>
                <a:sym typeface="Calibri"/>
              </a:rPr>
              <a:t>10.Not having the correct text book for a lesson</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p:nvPr/>
        </p:nvSpPr>
        <p:spPr>
          <a:xfrm>
            <a:off x="2542500" y="669075"/>
            <a:ext cx="4059000" cy="81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00000"/>
              </a:solidFill>
              <a:latin typeface="Calibri"/>
              <a:ea typeface="Calibri"/>
              <a:cs typeface="Calibri"/>
              <a:sym typeface="Calibri"/>
            </a:endParaRPr>
          </a:p>
        </p:txBody>
      </p:sp>
      <p:sp>
        <p:nvSpPr>
          <p:cNvPr id="298" name="Google Shape;298;p44"/>
          <p:cNvSpPr txBox="1"/>
          <p:nvPr/>
        </p:nvSpPr>
        <p:spPr>
          <a:xfrm>
            <a:off x="2470050" y="669075"/>
            <a:ext cx="4203900" cy="68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300" b="0" i="0" u="none" strike="noStrike" cap="none">
                <a:solidFill>
                  <a:srgbClr val="000000"/>
                </a:solidFill>
                <a:latin typeface="Calibri"/>
                <a:ea typeface="Calibri"/>
                <a:cs typeface="Calibri"/>
                <a:sym typeface="Calibri"/>
              </a:rPr>
              <a:t>Exposure at School</a:t>
            </a:r>
            <a:endParaRPr sz="3300" b="0" i="0" u="none" strike="noStrike" cap="none">
              <a:solidFill>
                <a:srgbClr val="000000"/>
              </a:solidFill>
              <a:latin typeface="Calibri"/>
              <a:ea typeface="Calibri"/>
              <a:cs typeface="Calibri"/>
              <a:sym typeface="Calibri"/>
            </a:endParaRPr>
          </a:p>
        </p:txBody>
      </p:sp>
      <p:sp>
        <p:nvSpPr>
          <p:cNvPr id="299" name="Google Shape;299;p44"/>
          <p:cNvSpPr txBox="1"/>
          <p:nvPr/>
        </p:nvSpPr>
        <p:spPr>
          <a:xfrm>
            <a:off x="1608600" y="1973775"/>
            <a:ext cx="5926800" cy="318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Many children’s fears are worse when they are at school, particularly social anxieties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Stepladders at school need to be simple so that the child is able to do it alone</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GB" sz="1800" b="0" i="0" u="none" strike="noStrike" cap="none">
                <a:solidFill>
                  <a:srgbClr val="000000"/>
                </a:solidFill>
                <a:latin typeface="Calibri"/>
                <a:ea typeface="Calibri"/>
                <a:cs typeface="Calibri"/>
                <a:sym typeface="Calibri"/>
              </a:rPr>
              <a:t>You may need to do some research to find out how steps can be implemented at school to ensure your child can complete steps</a:t>
            </a:r>
            <a:endParaRPr sz="1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idx="4294967295"/>
          </p:nvPr>
        </p:nvSpPr>
        <p:spPr>
          <a:xfrm>
            <a:off x="340250" y="21275"/>
            <a:ext cx="8466300" cy="84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Increasing motivation to use strategies</a:t>
            </a:r>
            <a:endParaRPr/>
          </a:p>
        </p:txBody>
      </p:sp>
      <p:sp>
        <p:nvSpPr>
          <p:cNvPr id="306" name="Google Shape;306;p45"/>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3000" b="1">
                <a:solidFill>
                  <a:schemeClr val="dk1"/>
                </a:solidFill>
                <a:latin typeface="Calibri"/>
                <a:ea typeface="Calibri"/>
                <a:cs typeface="Calibri"/>
                <a:sym typeface="Calibri"/>
              </a:rPr>
              <a:t>Different things will work for different children</a:t>
            </a:r>
            <a:endParaRPr sz="3000" b="1">
              <a:solidFill>
                <a:schemeClr val="dk1"/>
              </a:solidFill>
              <a:latin typeface="Calibri"/>
              <a:ea typeface="Calibri"/>
              <a:cs typeface="Calibri"/>
              <a:sym typeface="Calibri"/>
            </a:endParaRPr>
          </a:p>
          <a:p>
            <a:pPr marL="0" lvl="0" indent="0" algn="l" rtl="0">
              <a:spcBef>
                <a:spcPts val="0"/>
              </a:spcBef>
              <a:spcAft>
                <a:spcPts val="0"/>
              </a:spcAft>
              <a:buNone/>
            </a:pPr>
            <a:endParaRPr sz="3000" b="1">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Incorporate into learning?</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Reward</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Do as a family</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Calibri"/>
              <a:ea typeface="Calibri"/>
              <a:cs typeface="Calibri"/>
              <a:sym typeface="Calibri"/>
            </a:endParaRPr>
          </a:p>
          <a:p>
            <a:pPr marL="0" lvl="0" indent="0" algn="l" rtl="0">
              <a:spcBef>
                <a:spcPts val="0"/>
              </a:spcBef>
              <a:spcAft>
                <a:spcPts val="0"/>
              </a:spcAft>
              <a:buNone/>
            </a:pPr>
            <a:r>
              <a:rPr lang="en-GB" sz="3000" b="1">
                <a:solidFill>
                  <a:schemeClr val="dk1"/>
                </a:solidFill>
                <a:latin typeface="Calibri"/>
                <a:ea typeface="Calibri"/>
                <a:cs typeface="Calibri"/>
                <a:sym typeface="Calibri"/>
              </a:rPr>
              <a:t>Be realistic - learning anxiety management can be a lifetime’s work. Start to sew the seeds and this can be enough.</a:t>
            </a:r>
            <a:endParaRPr sz="3000" b="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p:nvPr/>
        </p:nvSpPr>
        <p:spPr>
          <a:xfrm>
            <a:off x="1476375" y="1844675"/>
            <a:ext cx="6624638" cy="23082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a:solidFill>
                  <a:schemeClr val="dk1"/>
                </a:solidFill>
                <a:latin typeface="Calibri"/>
                <a:ea typeface="Calibri"/>
                <a:cs typeface="Calibri"/>
                <a:sym typeface="Calibri"/>
              </a:rPr>
              <a:t>We are all unique. </a:t>
            </a:r>
            <a:endParaRPr/>
          </a:p>
          <a:p>
            <a:pPr marL="0" marR="0" lvl="0" indent="0" algn="ctr" rtl="0">
              <a:spcBef>
                <a:spcPts val="0"/>
              </a:spcBef>
              <a:spcAft>
                <a:spcPts val="0"/>
              </a:spcAft>
              <a:buNone/>
            </a:pPr>
            <a:r>
              <a:rPr lang="en-GB" sz="3600">
                <a:solidFill>
                  <a:schemeClr val="dk1"/>
                </a:solidFill>
                <a:latin typeface="Calibri"/>
                <a:ea typeface="Calibri"/>
                <a:cs typeface="Calibri"/>
                <a:sym typeface="Calibri"/>
              </a:rPr>
              <a:t>Every child is unique.</a:t>
            </a:r>
            <a:endParaRPr/>
          </a:p>
          <a:p>
            <a:pPr marL="0" marR="0" lvl="0" indent="0" algn="ctr" rtl="0">
              <a:spcBef>
                <a:spcPts val="0"/>
              </a:spcBef>
              <a:spcAft>
                <a:spcPts val="0"/>
              </a:spcAft>
              <a:buNone/>
            </a:pPr>
            <a:r>
              <a:rPr lang="en-GB" sz="3600">
                <a:solidFill>
                  <a:schemeClr val="dk1"/>
                </a:solidFill>
                <a:latin typeface="Calibri"/>
                <a:ea typeface="Calibri"/>
                <a:cs typeface="Calibri"/>
                <a:sym typeface="Calibri"/>
              </a:rPr>
              <a:t> You know your child best and what may work for them. </a:t>
            </a:r>
            <a:endParaRPr/>
          </a:p>
        </p:txBody>
      </p:sp>
      <p:pic>
        <p:nvPicPr>
          <p:cNvPr id="313" name="Google Shape;313;p46"/>
          <p:cNvPicPr preferRelativeResize="0"/>
          <p:nvPr/>
        </p:nvPicPr>
        <p:blipFill rotWithShape="1">
          <a:blip r:embed="rId3">
            <a:alphaModFix/>
          </a:blip>
          <a:srcRect/>
          <a:stretch/>
        </p:blipFill>
        <p:spPr>
          <a:xfrm>
            <a:off x="2484438" y="4773613"/>
            <a:ext cx="874712" cy="2055812"/>
          </a:xfrm>
          <a:prstGeom prst="rect">
            <a:avLst/>
          </a:prstGeom>
          <a:noFill/>
          <a:ln>
            <a:noFill/>
          </a:ln>
        </p:spPr>
      </p:pic>
      <p:pic>
        <p:nvPicPr>
          <p:cNvPr id="314" name="Google Shape;314;p46"/>
          <p:cNvPicPr preferRelativeResize="0"/>
          <p:nvPr/>
        </p:nvPicPr>
        <p:blipFill rotWithShape="1">
          <a:blip r:embed="rId4">
            <a:alphaModFix/>
          </a:blip>
          <a:srcRect/>
          <a:stretch/>
        </p:blipFill>
        <p:spPr>
          <a:xfrm>
            <a:off x="1042988" y="4581525"/>
            <a:ext cx="1154112" cy="2247900"/>
          </a:xfrm>
          <a:prstGeom prst="rect">
            <a:avLst/>
          </a:prstGeom>
          <a:noFill/>
          <a:ln>
            <a:noFill/>
          </a:ln>
        </p:spPr>
      </p:pic>
      <p:pic>
        <p:nvPicPr>
          <p:cNvPr id="315" name="Google Shape;315;p46"/>
          <p:cNvPicPr preferRelativeResize="0"/>
          <p:nvPr/>
        </p:nvPicPr>
        <p:blipFill rotWithShape="1">
          <a:blip r:embed="rId5">
            <a:alphaModFix/>
          </a:blip>
          <a:srcRect/>
          <a:stretch/>
        </p:blipFill>
        <p:spPr>
          <a:xfrm>
            <a:off x="3563938" y="4756150"/>
            <a:ext cx="1042987" cy="2017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7"/>
          <p:cNvPicPr preferRelativeResize="0"/>
          <p:nvPr/>
        </p:nvPicPr>
        <p:blipFill rotWithShape="1">
          <a:blip r:embed="rId3">
            <a:alphaModFix/>
          </a:blip>
          <a:srcRect/>
          <a:stretch/>
        </p:blipFill>
        <p:spPr>
          <a:xfrm>
            <a:off x="0" y="1019909"/>
            <a:ext cx="3858344" cy="4754780"/>
          </a:xfrm>
          <a:prstGeom prst="rect">
            <a:avLst/>
          </a:prstGeom>
          <a:noFill/>
          <a:ln>
            <a:noFill/>
          </a:ln>
        </p:spPr>
      </p:pic>
      <p:pic>
        <p:nvPicPr>
          <p:cNvPr id="322" name="Google Shape;322;p47"/>
          <p:cNvPicPr preferRelativeResize="0"/>
          <p:nvPr/>
        </p:nvPicPr>
        <p:blipFill rotWithShape="1">
          <a:blip r:embed="rId4">
            <a:alphaModFix/>
          </a:blip>
          <a:srcRect/>
          <a:stretch/>
        </p:blipFill>
        <p:spPr>
          <a:xfrm>
            <a:off x="4010025" y="346450"/>
            <a:ext cx="1355581" cy="1364249"/>
          </a:xfrm>
          <a:prstGeom prst="rect">
            <a:avLst/>
          </a:prstGeom>
          <a:noFill/>
          <a:ln>
            <a:noFill/>
          </a:ln>
        </p:spPr>
      </p:pic>
      <p:pic>
        <p:nvPicPr>
          <p:cNvPr id="323" name="Google Shape;323;p47"/>
          <p:cNvPicPr preferRelativeResize="0"/>
          <p:nvPr/>
        </p:nvPicPr>
        <p:blipFill rotWithShape="1">
          <a:blip r:embed="rId5">
            <a:alphaModFix/>
          </a:blip>
          <a:srcRect/>
          <a:stretch/>
        </p:blipFill>
        <p:spPr>
          <a:xfrm>
            <a:off x="4010025" y="1983241"/>
            <a:ext cx="1355581" cy="1297977"/>
          </a:xfrm>
          <a:prstGeom prst="rect">
            <a:avLst/>
          </a:prstGeom>
          <a:noFill/>
          <a:ln>
            <a:noFill/>
          </a:ln>
        </p:spPr>
      </p:pic>
      <p:sp>
        <p:nvSpPr>
          <p:cNvPr id="324" name="Google Shape;324;p47"/>
          <p:cNvSpPr/>
          <p:nvPr/>
        </p:nvSpPr>
        <p:spPr>
          <a:xfrm>
            <a:off x="5822082" y="4088750"/>
            <a:ext cx="30879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Think Ninja </a:t>
            </a:r>
            <a:endParaRPr sz="3200">
              <a:solidFill>
                <a:schemeClr val="dk1"/>
              </a:solidFill>
              <a:latin typeface="Calibri"/>
              <a:ea typeface="Calibri"/>
              <a:cs typeface="Calibri"/>
              <a:sym typeface="Calibri"/>
            </a:endParaRPr>
          </a:p>
        </p:txBody>
      </p:sp>
      <p:sp>
        <p:nvSpPr>
          <p:cNvPr id="325" name="Google Shape;325;p47"/>
          <p:cNvSpPr/>
          <p:nvPr/>
        </p:nvSpPr>
        <p:spPr>
          <a:xfrm>
            <a:off x="5822072" y="2306086"/>
            <a:ext cx="103906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Calm</a:t>
            </a:r>
            <a:endParaRPr sz="3200">
              <a:solidFill>
                <a:schemeClr val="dk1"/>
              </a:solidFill>
              <a:latin typeface="Calibri"/>
              <a:ea typeface="Calibri"/>
              <a:cs typeface="Calibri"/>
              <a:sym typeface="Calibri"/>
            </a:endParaRPr>
          </a:p>
        </p:txBody>
      </p:sp>
      <p:sp>
        <p:nvSpPr>
          <p:cNvPr id="326" name="Google Shape;326;p47"/>
          <p:cNvSpPr/>
          <p:nvPr/>
        </p:nvSpPr>
        <p:spPr>
          <a:xfrm>
            <a:off x="5525270" y="685739"/>
            <a:ext cx="321517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Stop, Breathe, Think</a:t>
            </a:r>
            <a:endParaRPr sz="2800">
              <a:solidFill>
                <a:schemeClr val="dk1"/>
              </a:solidFill>
              <a:latin typeface="Calibri"/>
              <a:ea typeface="Calibri"/>
              <a:cs typeface="Calibri"/>
              <a:sym typeface="Calibri"/>
            </a:endParaRPr>
          </a:p>
        </p:txBody>
      </p:sp>
      <p:pic>
        <p:nvPicPr>
          <p:cNvPr id="327" name="Google Shape;327;p47"/>
          <p:cNvPicPr preferRelativeResize="0"/>
          <p:nvPr/>
        </p:nvPicPr>
        <p:blipFill rotWithShape="1">
          <a:blip r:embed="rId6">
            <a:alphaModFix/>
          </a:blip>
          <a:srcRect/>
          <a:stretch/>
        </p:blipFill>
        <p:spPr>
          <a:xfrm>
            <a:off x="4167247" y="5481075"/>
            <a:ext cx="1041136" cy="984739"/>
          </a:xfrm>
          <a:prstGeom prst="rect">
            <a:avLst/>
          </a:prstGeom>
          <a:noFill/>
          <a:ln>
            <a:noFill/>
          </a:ln>
        </p:spPr>
      </p:pic>
      <p:sp>
        <p:nvSpPr>
          <p:cNvPr id="328" name="Google Shape;328;p47"/>
          <p:cNvSpPr/>
          <p:nvPr/>
        </p:nvSpPr>
        <p:spPr>
          <a:xfrm>
            <a:off x="5822072" y="5482301"/>
            <a:ext cx="223511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Headspace</a:t>
            </a:r>
            <a:endParaRPr sz="32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body" idx="4294967295"/>
          </p:nvPr>
        </p:nvSpPr>
        <p:spPr>
          <a:xfrm>
            <a:off x="647700" y="192088"/>
            <a:ext cx="7829550" cy="11668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3600"/>
              <a:buFont typeface="Arial"/>
              <a:buNone/>
            </a:pPr>
            <a:r>
              <a:rPr lang="en-GB" sz="3600" b="1">
                <a:solidFill>
                  <a:srgbClr val="3F3F3F"/>
                </a:solidFill>
                <a:latin typeface="Calibri"/>
                <a:ea typeface="Calibri"/>
                <a:cs typeface="Calibri"/>
                <a:sym typeface="Calibri"/>
              </a:rPr>
              <a:t>Resources</a:t>
            </a:r>
            <a:endParaRPr sz="3600" b="1">
              <a:solidFill>
                <a:srgbClr val="3F3F3F"/>
              </a:solidFill>
              <a:latin typeface="Calibri"/>
              <a:ea typeface="Calibri"/>
              <a:cs typeface="Calibri"/>
              <a:sym typeface="Calibri"/>
            </a:endParaRPr>
          </a:p>
        </p:txBody>
      </p:sp>
      <p:sp>
        <p:nvSpPr>
          <p:cNvPr id="335" name="Google Shape;335;p48"/>
          <p:cNvSpPr txBox="1">
            <a:spLocks noGrp="1"/>
          </p:cNvSpPr>
          <p:nvPr>
            <p:ph type="body" idx="4294967295"/>
          </p:nvPr>
        </p:nvSpPr>
        <p:spPr>
          <a:xfrm>
            <a:off x="769938" y="1412875"/>
            <a:ext cx="7707312" cy="5111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00"/>
              <a:buChar char="•"/>
            </a:pPr>
            <a:r>
              <a:rPr lang="en-GB" sz="1800"/>
              <a:t>What To Do When You Worry Too Much by Dawn Huebner</a:t>
            </a:r>
            <a:endParaRPr/>
          </a:p>
          <a:p>
            <a:pPr marL="342900" lvl="0" indent="-342900" algn="l" rtl="0">
              <a:lnSpc>
                <a:spcPct val="90000"/>
              </a:lnSpc>
              <a:spcBef>
                <a:spcPts val="1560"/>
              </a:spcBef>
              <a:spcAft>
                <a:spcPts val="0"/>
              </a:spcAft>
              <a:buClr>
                <a:schemeClr val="dk1"/>
              </a:buClr>
              <a:buSzPts val="1800"/>
              <a:buChar char="•"/>
            </a:pPr>
            <a:r>
              <a:rPr lang="en-GB" sz="1800"/>
              <a:t>The Huge Bag of Worries by Virginia Ironside</a:t>
            </a:r>
            <a:endParaRPr/>
          </a:p>
          <a:p>
            <a:pPr marL="342900" lvl="0" indent="-342900" algn="l" rtl="0">
              <a:lnSpc>
                <a:spcPct val="90000"/>
              </a:lnSpc>
              <a:spcBef>
                <a:spcPts val="1560"/>
              </a:spcBef>
              <a:spcAft>
                <a:spcPts val="0"/>
              </a:spcAft>
              <a:buClr>
                <a:schemeClr val="dk1"/>
              </a:buClr>
              <a:buSzPts val="1800"/>
              <a:buChar char="•"/>
            </a:pPr>
            <a:r>
              <a:rPr lang="en-GB" sz="1800"/>
              <a:t>Overcoming Your Child's Fears and Worries: A Self-help Guide by Cathy Cresswell</a:t>
            </a:r>
            <a:endParaRPr/>
          </a:p>
          <a:p>
            <a:pPr marL="0" lvl="0" indent="0" algn="l" rtl="0">
              <a:lnSpc>
                <a:spcPct val="90000"/>
              </a:lnSpc>
              <a:spcBef>
                <a:spcPts val="1560"/>
              </a:spcBef>
              <a:spcAft>
                <a:spcPts val="0"/>
              </a:spcAft>
              <a:buNone/>
            </a:pPr>
            <a:endParaRPr sz="1800" u="sng"/>
          </a:p>
          <a:p>
            <a:pPr marL="342900" lvl="0" indent="-342900" algn="l" rtl="0">
              <a:lnSpc>
                <a:spcPct val="90000"/>
              </a:lnSpc>
              <a:spcBef>
                <a:spcPts val="1560"/>
              </a:spcBef>
              <a:spcAft>
                <a:spcPts val="0"/>
              </a:spcAft>
              <a:buClr>
                <a:schemeClr val="dk1"/>
              </a:buClr>
              <a:buSzPts val="1800"/>
              <a:buChar char="•"/>
            </a:pPr>
            <a:r>
              <a:rPr lang="en-GB" sz="1800"/>
              <a:t>“Relax Kids” Their website provides useful resources to help children cope with a range of stressful situations: </a:t>
            </a:r>
            <a:r>
              <a:rPr lang="en-GB" sz="1800" u="sng">
                <a:solidFill>
                  <a:schemeClr val="hlink"/>
                </a:solidFill>
                <a:hlinkClick r:id="rId3"/>
              </a:rPr>
              <a:t>http://www.relaxkids.co.uk/UK/Home</a:t>
            </a:r>
            <a:endParaRPr sz="1800"/>
          </a:p>
          <a:p>
            <a:pPr marL="342900" lvl="0" indent="-342900" algn="l" rtl="0">
              <a:lnSpc>
                <a:spcPct val="90000"/>
              </a:lnSpc>
              <a:spcBef>
                <a:spcPts val="1560"/>
              </a:spcBef>
              <a:spcAft>
                <a:spcPts val="0"/>
              </a:spcAft>
              <a:buSzPts val="1800"/>
              <a:buChar char="•"/>
            </a:pPr>
            <a:r>
              <a:rPr lang="en-GB" sz="1800"/>
              <a:t>www.kr.afc.info.org.uk/EHSResourceHub</a:t>
            </a:r>
            <a:endParaRPr sz="1800"/>
          </a:p>
          <a:p>
            <a:pPr marL="342900" lvl="0" indent="-190500" algn="l" rtl="0">
              <a:lnSpc>
                <a:spcPct val="90000"/>
              </a:lnSpc>
              <a:spcBef>
                <a:spcPts val="1680"/>
              </a:spcBef>
              <a:spcAft>
                <a:spcPts val="0"/>
              </a:spcAft>
              <a:buClr>
                <a:schemeClr val="dk1"/>
              </a:buClr>
              <a:buSzPts val="2400"/>
              <a:buNone/>
            </a:pPr>
            <a:endParaRPr sz="2400"/>
          </a:p>
          <a:p>
            <a:pPr marL="342900" lvl="0" indent="-190500" algn="l" rtl="0">
              <a:lnSpc>
                <a:spcPct val="90000"/>
              </a:lnSpc>
              <a:spcBef>
                <a:spcPts val="1680"/>
              </a:spcBef>
              <a:spcAft>
                <a:spcPts val="0"/>
              </a:spcAft>
              <a:buClr>
                <a:schemeClr val="dk1"/>
              </a:buClr>
              <a:buSzPts val="2400"/>
              <a:buNone/>
            </a:pPr>
            <a:endParaRPr sz="2400"/>
          </a:p>
          <a:p>
            <a:pPr marL="342900" lvl="0" indent="-190500" algn="l" rtl="0">
              <a:lnSpc>
                <a:spcPct val="90000"/>
              </a:lnSpc>
              <a:spcBef>
                <a:spcPts val="1680"/>
              </a:spcBef>
              <a:spcAft>
                <a:spcPts val="0"/>
              </a:spcAft>
              <a:buClr>
                <a:schemeClr val="dk1"/>
              </a:buClr>
              <a:buSzPts val="2400"/>
              <a:buNone/>
            </a:pPr>
            <a:endParaRPr sz="2400"/>
          </a:p>
        </p:txBody>
      </p:sp>
      <p:pic>
        <p:nvPicPr>
          <p:cNvPr id="336" name="Google Shape;336;p48"/>
          <p:cNvPicPr preferRelativeResize="0"/>
          <p:nvPr/>
        </p:nvPicPr>
        <p:blipFill rotWithShape="1">
          <a:blip r:embed="rId4">
            <a:alphaModFix/>
          </a:blip>
          <a:srcRect/>
          <a:stretch/>
        </p:blipFill>
        <p:spPr>
          <a:xfrm>
            <a:off x="7448134" y="115888"/>
            <a:ext cx="1516479" cy="22158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animEffect transition="in" filter="fade">
                                      <p:cBhvr>
                                        <p:cTn id="7" dur="500"/>
                                        <p:tgtEl>
                                          <p:spTgt spid="3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
                                            <p:txEl>
                                              <p:pRg st="0" end="0"/>
                                            </p:txEl>
                                          </p:spTgt>
                                        </p:tgtEl>
                                        <p:attrNameLst>
                                          <p:attrName>style.visibility</p:attrName>
                                        </p:attrNameLst>
                                      </p:cBhvr>
                                      <p:to>
                                        <p:strVal val="visible"/>
                                      </p:to>
                                    </p:set>
                                    <p:anim calcmode="lin" valueType="num">
                                      <p:cBhvr additive="base">
                                        <p:cTn id="12" dur="500"/>
                                        <p:tgtEl>
                                          <p:spTgt spid="3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5">
                                            <p:txEl>
                                              <p:pRg st="1" end="1"/>
                                            </p:txEl>
                                          </p:spTgt>
                                        </p:tgtEl>
                                        <p:attrNameLst>
                                          <p:attrName>style.visibility</p:attrName>
                                        </p:attrNameLst>
                                      </p:cBhvr>
                                      <p:to>
                                        <p:strVal val="visible"/>
                                      </p:to>
                                    </p:set>
                                    <p:anim calcmode="lin" valueType="num">
                                      <p:cBhvr additive="base">
                                        <p:cTn id="17" dur="500"/>
                                        <p:tgtEl>
                                          <p:spTgt spid="3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
                                            <p:txEl>
                                              <p:pRg st="2" end="2"/>
                                            </p:txEl>
                                          </p:spTgt>
                                        </p:tgtEl>
                                        <p:attrNameLst>
                                          <p:attrName>style.visibility</p:attrName>
                                        </p:attrNameLst>
                                      </p:cBhvr>
                                      <p:to>
                                        <p:strVal val="visible"/>
                                      </p:to>
                                    </p:set>
                                    <p:anim calcmode="lin" valueType="num">
                                      <p:cBhvr additive="base">
                                        <p:cTn id="22" dur="500"/>
                                        <p:tgtEl>
                                          <p:spTgt spid="3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5">
                                            <p:txEl>
                                              <p:pRg st="3" end="3"/>
                                            </p:txEl>
                                          </p:spTgt>
                                        </p:tgtEl>
                                        <p:attrNameLst>
                                          <p:attrName>style.visibility</p:attrName>
                                        </p:attrNameLst>
                                      </p:cBhvr>
                                      <p:to>
                                        <p:strVal val="visible"/>
                                      </p:to>
                                    </p:set>
                                    <p:anim calcmode="lin" valueType="num">
                                      <p:cBhvr additive="base">
                                        <p:cTn id="27" dur="500"/>
                                        <p:tgtEl>
                                          <p:spTgt spid="3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5">
                                            <p:txEl>
                                              <p:pRg st="4" end="4"/>
                                            </p:txEl>
                                          </p:spTgt>
                                        </p:tgtEl>
                                        <p:attrNameLst>
                                          <p:attrName>style.visibility</p:attrName>
                                        </p:attrNameLst>
                                      </p:cBhvr>
                                      <p:to>
                                        <p:strVal val="visible"/>
                                      </p:to>
                                    </p:set>
                                    <p:anim calcmode="lin" valueType="num">
                                      <p:cBhvr additive="base">
                                        <p:cTn id="32" dur="500"/>
                                        <p:tgtEl>
                                          <p:spTgt spid="3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5">
                                            <p:txEl>
                                              <p:pRg st="5" end="5"/>
                                            </p:txEl>
                                          </p:spTgt>
                                        </p:tgtEl>
                                        <p:attrNameLst>
                                          <p:attrName>style.visibility</p:attrName>
                                        </p:attrNameLst>
                                      </p:cBhvr>
                                      <p:to>
                                        <p:strVal val="visible"/>
                                      </p:to>
                                    </p:set>
                                    <p:anim calcmode="lin" valueType="num">
                                      <p:cBhvr additive="base">
                                        <p:cTn id="37" dur="500"/>
                                        <p:tgtEl>
                                          <p:spTgt spid="3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35">
                                            <p:txEl>
                                              <p:pRg st="6" end="6"/>
                                            </p:txEl>
                                          </p:spTgt>
                                        </p:tgtEl>
                                        <p:attrNameLst>
                                          <p:attrName>style.visibility</p:attrName>
                                        </p:attrNameLst>
                                      </p:cBhvr>
                                      <p:to>
                                        <p:strVal val="visible"/>
                                      </p:to>
                                    </p:set>
                                    <p:anim calcmode="lin" valueType="num">
                                      <p:cBhvr additive="base">
                                        <p:cTn id="42" dur="500"/>
                                        <p:tgtEl>
                                          <p:spTgt spid="3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5">
                                            <p:txEl>
                                              <p:pRg st="7" end="7"/>
                                            </p:txEl>
                                          </p:spTgt>
                                        </p:tgtEl>
                                        <p:attrNameLst>
                                          <p:attrName>style.visibility</p:attrName>
                                        </p:attrNameLst>
                                      </p:cBhvr>
                                      <p:to>
                                        <p:strVal val="visible"/>
                                      </p:to>
                                    </p:set>
                                    <p:anim calcmode="lin" valueType="num">
                                      <p:cBhvr additive="base">
                                        <p:cTn id="47" dur="500"/>
                                        <p:tgtEl>
                                          <p:spTgt spid="3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5">
                                            <p:txEl>
                                              <p:pRg st="8" end="8"/>
                                            </p:txEl>
                                          </p:spTgt>
                                        </p:tgtEl>
                                        <p:attrNameLst>
                                          <p:attrName>style.visibility</p:attrName>
                                        </p:attrNameLst>
                                      </p:cBhvr>
                                      <p:to>
                                        <p:strVal val="visible"/>
                                      </p:to>
                                    </p:set>
                                    <p:anim calcmode="lin" valueType="num">
                                      <p:cBhvr additive="base">
                                        <p:cTn id="52" dur="500"/>
                                        <p:tgtEl>
                                          <p:spTgt spid="3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a:spLocks noGrp="1"/>
          </p:cNvSpPr>
          <p:nvPr>
            <p:ph type="body" idx="4294967295"/>
          </p:nvPr>
        </p:nvSpPr>
        <p:spPr>
          <a:xfrm>
            <a:off x="647700" y="192088"/>
            <a:ext cx="7829400" cy="116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3600"/>
              <a:buFont typeface="Arial"/>
              <a:buNone/>
            </a:pPr>
            <a:r>
              <a:rPr lang="en-GB" sz="3600" b="1">
                <a:solidFill>
                  <a:srgbClr val="3F3F3F"/>
                </a:solidFill>
              </a:rPr>
              <a:t>Referrals to other services</a:t>
            </a:r>
            <a:endParaRPr sz="3600" b="1">
              <a:solidFill>
                <a:srgbClr val="3F3F3F"/>
              </a:solidFill>
              <a:latin typeface="Calibri"/>
              <a:ea typeface="Calibri"/>
              <a:cs typeface="Calibri"/>
              <a:sym typeface="Calibri"/>
            </a:endParaRPr>
          </a:p>
        </p:txBody>
      </p:sp>
      <p:sp>
        <p:nvSpPr>
          <p:cNvPr id="343" name="Google Shape;343;p49"/>
          <p:cNvSpPr txBox="1">
            <a:spLocks noGrp="1"/>
          </p:cNvSpPr>
          <p:nvPr>
            <p:ph type="body" idx="4294967295"/>
          </p:nvPr>
        </p:nvSpPr>
        <p:spPr>
          <a:xfrm>
            <a:off x="769938" y="1412875"/>
            <a:ext cx="7707300" cy="5111700"/>
          </a:xfrm>
          <a:prstGeom prst="rect">
            <a:avLst/>
          </a:prstGeom>
          <a:noFill/>
          <a:ln>
            <a:noFill/>
          </a:ln>
        </p:spPr>
        <p:txBody>
          <a:bodyPr spcFirstLastPara="1" wrap="square" lIns="91425" tIns="45700" rIns="91425" bIns="45700" anchor="t" anchorCtr="0">
            <a:noAutofit/>
          </a:bodyPr>
          <a:lstStyle/>
          <a:p>
            <a:pPr marL="342900" lvl="0" indent="-190500" algn="l" rtl="0">
              <a:lnSpc>
                <a:spcPct val="90000"/>
              </a:lnSpc>
              <a:spcBef>
                <a:spcPts val="1680"/>
              </a:spcBef>
              <a:spcAft>
                <a:spcPts val="0"/>
              </a:spcAft>
              <a:buClr>
                <a:schemeClr val="dk1"/>
              </a:buClr>
              <a:buSzPts val="2400"/>
              <a:buNone/>
            </a:pPr>
            <a:endParaRPr sz="2400"/>
          </a:p>
          <a:p>
            <a:pPr marL="342900" lvl="0" indent="-190500" algn="l" rtl="0">
              <a:lnSpc>
                <a:spcPct val="90000"/>
              </a:lnSpc>
              <a:spcBef>
                <a:spcPts val="1680"/>
              </a:spcBef>
              <a:spcAft>
                <a:spcPts val="0"/>
              </a:spcAft>
              <a:buClr>
                <a:schemeClr val="dk1"/>
              </a:buClr>
              <a:buSzPts val="2400"/>
              <a:buNone/>
            </a:pPr>
            <a:r>
              <a:rPr lang="en-GB" sz="2400"/>
              <a:t>Referral to Emotional Health Service via Achieving for Children Single Ponit of Access</a:t>
            </a:r>
            <a:endParaRPr sz="2400"/>
          </a:p>
        </p:txBody>
      </p:sp>
      <p:pic>
        <p:nvPicPr>
          <p:cNvPr id="344" name="Google Shape;344;p49"/>
          <p:cNvPicPr preferRelativeResize="0"/>
          <p:nvPr/>
        </p:nvPicPr>
        <p:blipFill rotWithShape="1">
          <a:blip r:embed="rId3">
            <a:alphaModFix/>
          </a:blip>
          <a:srcRect/>
          <a:stretch/>
        </p:blipFill>
        <p:spPr>
          <a:xfrm>
            <a:off x="7448134" y="115888"/>
            <a:ext cx="1516479" cy="22158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3">
                                            <p:txEl>
                                              <p:pRg st="0" end="0"/>
                                            </p:txEl>
                                          </p:spTgt>
                                        </p:tgtEl>
                                        <p:attrNameLst>
                                          <p:attrName>style.visibility</p:attrName>
                                        </p:attrNameLst>
                                      </p:cBhvr>
                                      <p:to>
                                        <p:strVal val="visible"/>
                                      </p:to>
                                    </p:set>
                                    <p:anim calcmode="lin" valueType="num">
                                      <p:cBhvr additive="base">
                                        <p:cTn id="12" dur="500"/>
                                        <p:tgtEl>
                                          <p:spTgt spid="3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3">
                                            <p:txEl>
                                              <p:pRg st="1" end="1"/>
                                            </p:txEl>
                                          </p:spTgt>
                                        </p:tgtEl>
                                        <p:attrNameLst>
                                          <p:attrName>style.visibility</p:attrName>
                                        </p:attrNameLst>
                                      </p:cBhvr>
                                      <p:to>
                                        <p:strVal val="visible"/>
                                      </p:to>
                                    </p:set>
                                    <p:anim calcmode="lin" valueType="num">
                                      <p:cBhvr additive="base">
                                        <p:cTn id="17" dur="500"/>
                                        <p:tgtEl>
                                          <p:spTgt spid="3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p:nvPr/>
        </p:nvSpPr>
        <p:spPr>
          <a:xfrm>
            <a:off x="323850" y="1557338"/>
            <a:ext cx="8496300" cy="768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Questions?</a:t>
            </a:r>
            <a:endParaRPr/>
          </a:p>
        </p:txBody>
      </p:sp>
      <p:pic>
        <p:nvPicPr>
          <p:cNvPr id="351" name="Google Shape;351;p50"/>
          <p:cNvPicPr preferRelativeResize="0"/>
          <p:nvPr/>
        </p:nvPicPr>
        <p:blipFill rotWithShape="1">
          <a:blip r:embed="rId3">
            <a:alphaModFix/>
          </a:blip>
          <a:srcRect/>
          <a:stretch/>
        </p:blipFill>
        <p:spPr>
          <a:xfrm>
            <a:off x="1655763" y="2243138"/>
            <a:ext cx="1244600" cy="3009900"/>
          </a:xfrm>
          <a:prstGeom prst="rect">
            <a:avLst/>
          </a:prstGeom>
          <a:noFill/>
          <a:ln>
            <a:noFill/>
          </a:ln>
        </p:spPr>
      </p:pic>
      <p:pic>
        <p:nvPicPr>
          <p:cNvPr id="352" name="Google Shape;352;p50"/>
          <p:cNvPicPr preferRelativeResize="0"/>
          <p:nvPr/>
        </p:nvPicPr>
        <p:blipFill rotWithShape="1">
          <a:blip r:embed="rId4">
            <a:alphaModFix/>
          </a:blip>
          <a:srcRect/>
          <a:stretch/>
        </p:blipFill>
        <p:spPr>
          <a:xfrm>
            <a:off x="5795963" y="2565400"/>
            <a:ext cx="1638300" cy="2941638"/>
          </a:xfrm>
          <a:prstGeom prst="rect">
            <a:avLst/>
          </a:prstGeom>
          <a:noFill/>
          <a:ln>
            <a:noFill/>
          </a:ln>
        </p:spPr>
      </p:pic>
      <p:pic>
        <p:nvPicPr>
          <p:cNvPr id="353" name="Google Shape;353;p50"/>
          <p:cNvPicPr preferRelativeResize="0"/>
          <p:nvPr/>
        </p:nvPicPr>
        <p:blipFill rotWithShape="1">
          <a:blip r:embed="rId5">
            <a:alphaModFix/>
          </a:blip>
          <a:srcRect/>
          <a:stretch/>
        </p:blipFill>
        <p:spPr>
          <a:xfrm>
            <a:off x="3790950" y="2289175"/>
            <a:ext cx="1655763" cy="3230563"/>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descr="data:image/jpeg;base64,/9j/4AAQSkZJRgABAQAAAQABAAD/2wCEAAkGBxMTEhUTEhMVFhUXFxUXFxcYFxcVFxUXFxUXFxcXFxgYHSggGB0lHRcVITEhJSkrLi4uFx8zODMtNygtLisBCgoKDg0OGhAQGC0eHx0tLS0tLS0tLS0tLS0tLS0tLS0tLS0tLS0tLS0tLS0tLS0tLS0tLS0tLS0tLS0tLS0tLf/AABEIAKgBLAMBIgACEQEDEQH/xAAcAAADAAMBAQEAAAAAAAAAAAAAAQIDBgcEBQj/xABHEAABBAEDAQUEBQgGCQUAAAABAAIDEQQFEiExBgcTQVEiYXGBMkKRocEUIzNSgpKisSRDc6Pw8RVTYmRys8LR0iZjg5Oy/8QAGAEBAQEBAQAAAAAAAAAAAAAAAQACAwT/xAAhEQEBAAICAwEAAwEAAAAAAAAAAQIREiExQVEDIjJhBP/aAAwDAQACEQMRAD8A7OQik7QsBJCQCoJAI0TCCknSQklOklSwUFCtSQiox0SAQ1XS0kFNqZQAhIcUqTcEqXO90gqCUFygdVm5GRVLIAkwUm7hM+imhSJB0VArcsSXIaFRSIV72iKolRRUl1dUctIOChzgrItIrNSGvV7FIasgTj/qqKUFiylFLWkgNSpMp2qBKwlllZWnlDhSr3DHnJ8lRYsjWpUuemtveU0EKV6XNSEiUBSMppEoUg4JEIQs3RACRTcpes0mHKgVDUyiVKSCHBK1bBuapVlSAqljc1Aaq2qGlcq0tCid4a0ucQ1rQSSTQAA5JJ4AWh5PetjGR0WJj5WZt+k6CMuaPhftH40B6ErUlob0Y+Uw5atoPeDg5T/BD3Qz9PBnaYn36CztJ9wN+5bQsWcafK2vtIuWK1RVy2uLK1yHNWFh8lYWpluCxQHopLVkCCt8WWI8KbWRwUlZsJBUsTjSytdwnGqxBCe1NpVLUgYmqyEVyqIT6TG4LA4eizvXnK5ZNR9QpJkIcV6WCpCRSJRaTVUpCCpC0KbVkrnspKCUwUEoqTXKmR3RZCorlZy+GGhF9VDD1RatKc5G5IG03BG1oNKx5mSyKN8sjg1kbXPe4/Va0WT9gVgrRu+zPdFpUoH9Y+KMn3F25w+YYR81vDvoVrkWZmdoTscz8m00S25wvxZgzkMJJo80SQKaSPpELqGl6XDjRNhx42xxt6NaKv3uPVxPmTZK1nQ5MfE0jFilnbjCTHY0SbmsIlmjL3Oa48B1uc6z6L6uk6JIzDdjS5k0znNkaMjhkrWv4btdz7TQeHEk38gLK+vSYu1/Y7G1CIsmYBIAfDlA9uM+XP1m9LaePnRWr90WvzyNyMLJcXS4rtocTZLdzmFpJ5dtcw8nycPRbf2fwxiRtxn5b55Lc4GZ4MpaTwB5kCjV35/Ac27ppL1fU3eRdKenrkuI+Hn96z5xsvpqeXXb9Ut6pzgQsT2rx5Z2f17dJPq3FNzlijcrkWsc942qzvSmSeqyh687WFPouuGeUnbFxjOhYdxCphXSfpvpnipzAjalaYTuANCdJFUFuAJBUhxWqkOCxFqy7lOxYs2ZXspNTadruyCVKolJSFpopAUkWmSlSAVyrRlIi0IJRUFJVFIIuiW08qWjhVI/0RRpY6t6KWMVF6jnkfgqpE8KqatP72NGdlabMyMFz2bZmtHJd4ZtwAHU7N9D1pbfuWLxDfI/D+a1y1oa25ZhYzdZ0BkMZb48DY2AHylhbtbZ8g+OwD09v3FYOzvepFh4jcfPinGVABEWBnL2t4Y4l5FGqBvqRY6r7Ws9jMnGyXZ+kFjZH2ZsV5qKYdTt6AEnmiRRJII6FnvDlYP6Xo+ayQf6uMTM/ZeQK+VrpqWfYmnYMs+Rlza7mxOhgx2l8LHDaXua3bBEzcAXDc4Eu6FxoeYGxdw2mEY0+U/l00u0G+XNjHJ+b3v+xeLN07U9clYJ4nYWA127a79I/qL2mi59WASA1tk8+fVtLwI8eGOGJu2ONoY0deB6nzPnfqVZXrSZCwcpSjhWa+CCF5uE01tiY3lZHIeoJVJxmjvbJwh7FjC0nvf1DIgwBLjzPie2aIksNFzTuG2/Sy0151S6Y93TNby9vHCkA1yvn9l8x02HjTPNvkghkeaq3Pja5xodOSeF9VXHvY2wC7V7VfkgFUxWyDU07SDrXWMi1AV0lSbEKCkhCdoT0BCAEELqAgJAq1mErQnSEhBUkqiOVosnefiwyOizY8jEe0mvFic4PF8OaY91/wAveVzstabwXLHuvqtNn709JHP5Vu9zYpif/wALV+1/bXOysacYGJNDjhjzJlSjw3GMNJcIgelgVYJPPRvVc7hlfPTUfY7uO3GTqOZlgtZ+Sxi4yGlrwTJUQJJ5tgeTx1AW+yyny4XP+5TE8LS2vA5mkkeeP1T4bflTPvK30NJ5P+S8/wD0Z7y4Y+nTCe6thr3rM1xWBoWYBH57WTI0plAFJgL0yOTQdK7XZD9cyNPcGGBke5vs09pEcTvpXyCXnivRb08+i5Xojf8A1Xl/2J/5OMuqBourF9a86+Cc540pVNCoBCklZRByklN/wWIFYuWmpFkotLjzKe5UqST6qkyB6KCxPaC0nvjZu0qeh9F0B/vmD8VuxC1fvNh3aVl/2d/uva78FvD+0F8PX3eOvTMM/wC7xD7GgfgtgcaWod1M16Tin0bI392aQfgtqJtOV1bBpXiKdygBTv5pc+X1rTPaGBQAVlYF0nlmgFFqioK0CtCTkI2nrCCkmu7JFVaRKSEdqlKaURCxOZ69PQ8rIULF1THJO8jCada0ja0C5G2egOydjgOPj963DvHFaXmH/wBl4+3ha13pO26pozj08ev7/HH4/ctj71L/ANFZdebGj7ZWBVxl4tSl3Z44bpWGAP6oO/eJcf5rZgwrieXr+a7HxMTAldH+T6czKmLOHO2xB22wL6bOPMyc9F03u3192bp8M0hBl9qOQ8cvYSNxA4Bc3a6hx7Sxn+PezMumXtZ2ih0+AyzGyTUcY+lK/wDVb6e8+S+F3f8AbqXOypsafGED42eIBucXAbmja4OA59pvPHXotgzeyUE2czNmLpHRNa2KM14cZBJ37frOs3Z9BxwCNA0jOEGr63kO/qoHv9/AYRXxofctYfnjoXK19Xtb3nwCF7NPkEmUZRA0bDbCSQXhrhT+m0VY3OF8L2dzvaefOxJHZMgfJHNtDg1rSWFjXDcGgDqXC68lyHu50hw1nCjlbR9if5GAzscf4T8V0PuNHhv1HG6GKdvHzljP/LH3LeWMkofOzdbiwu0WfkTfRZj8Dze8wYpaxvvcRX3ngFfV7r9Anych2s5xPiSbvAZZADCC3dX6m32Wg9eXGyQV8PtF2bZldpvBynHwpmNkaG2C4Mx6DL+rzE82PT38e/s9qMmh6gcDLmc7BlG7Hlk6RenP1RfsuA4B2uoAlF7nXnSdf2pBq17sR2sZqMc0kcZY2OZ0bSTe9oAc1/IG0kEW3yvqtie7hcbjrynL/wDSuRL2mMDZpBBFD7UW4+G78wHctur3StN1fsr5Wt6tlaxmTY+FM6HFxGPLpGEgyyNDg3lpBIc4ENF1TS7rQHxu8vLnwdWyJYQQ7KxwxjubAeyON5ZXVw8MgDyLgfRdP7uOzAwtPZE9oErwXzeZ3u+rwT9EU3g1wT5rdkmqXze6LXJcvTd0jjLLE98duPtPprXs3OPXh4buPpza1XtT211lvhRSwM09ssgj8bh9WW2dxLgAA6zQs0aPC+L2OnyItCzJsSR0csOTFI4t6mPw2Bw54oXZvyBWyd6uqsy9BxMmxukkidweknhSiVvyIePkmYSZeBt4e3Wl5ekRQZceo5c0xm2v8R5MTvYL/wBHZ49kiiTwfJdR7QdqsXCYyTJk8MSGm01zyeLJpoJoAjn3haV31Ykkmk47iCSx8TpT+rcD2lx924gX71zntW7M1KOTUjGW40Phwsb6MNguHkadt3EebwPq8PDlJtbfpSKnNDgbBAII8wRYK+B2/gLtNzB/u8p/dYXfgtbf3hCRuDjadtkyZ2w77G5uOwAeIHgH6Yp1tvgAnzF9A1TFEsMsZ+vG9n7zS38VnhqyrbSO5t16TEP1XzD+9c7/AKlu4bwucdw2ReBJGRRZkO/ijjd/PculhYzms6d9IDFIjWYlSjjFtKtYzJ8VbeVqWLRopWWcWsIctZdCKcFFLKppVieghK1SRC7MpKAilVLMRkpAoSCUCErQShc6XMu/GMsjwsoA/mckWR5AgP8A5xfyW1d4sO/TMwD/AFD3D9n2wfuXt7T6FHnYz8aUkNdtIcK3NLXBwIv4V8CVly9MDsR+NZIMDobPU3GWWff5rW5qJyruF0/f+WTP5BbFjj/hDTuH7vhD5L6Hcu4402dpsh9uKXe0Hq4D825wHpTYj+2F97ul7NT4OJJHkta2R8xfTXB/s+HG0cjjq1yz9pOxRly487En/Jslopztm9sja2jc2xZrjm7FdKBTlq2z6mr9+j5bwQJXRQuleHvBIDH3Htc4jnhvikfBy5diz5TpZ8T2n5GUW4zyXFztzJo+p+t+jon0s/H9I5ugx5OKMbMPjjaNzyAxznj+sGygw36fDnlfG7N93OFhTDIj8V8o3bXSvDtu4bTQDQLqxfoSjHOSaLW5tGlh7RYj2QyGAY7YzKGEspuPLHTn9Abazi76eqjsV+Y7Q6lB5SNfKPiXxyj7pnrqt+S8rNMhbK6cRsErmhrpNo3loqml3WuBx7gudz2msav2Wkk1jEzWio4oniR1i9w8QMbtu+fFJuqpvwWyaro0GUwMyYY5Wg2A9odtPqD1HyXrdkNHVwHxIWI6lCBzLGPeXtA56eaLvr/ErTtPhx4xHBGyNjbpjAGtF8k8eZ9VlMwuui+Zk9ocRn08vHb16zRjp16uXkl7XaeK/puN/wDdH1+1Yz5+o1JH2H9Ol/fSZfTT16X58+5a/J2x0+uM7Fv+2j/7rz6v2vw2YssjcuBzhFI5rRNG5znBji0NAPJJFBcZz5a031pqPcPjMk0/KjkaHMfKWOB6OaYGBwPyP3r0wd0MfiMa7MmkxY5C9uM4CgSQXAu3VTqokNBN/NY+5HMx4dPIfkwtfJNI8sdIxrmgNZGAQTfOy/2gujQZ8BPsTRH4Pab+9d/0zzxyuvDEk091jkfKvL7FEsDHMdG5rSxwLS0gFpa7q0t6EHmwjfuHsm/hyoAPlwuV/Syni+XoXZHCw5HS40DY3vFF1vcQ272t3k7B7m10HoF95YoysgXbHLflmxzLunwXwz6o0io25RY3y9pj5gf4TGfmukMVCBrQQ0AWS4gCrLjbia8ySTaGBWd3ntTwbknFWQpToJDVmjI9FiAVbk43SrLI+wvO5XaYCcv5UTogrSpC3EyApqWlMrbICZQAmVJKE6VUpMW1FLIQghYuJ2kNTpK07TE0vXe8/TcYub4xme27bC3xKI8t5pn8S12PvSysk/0HTJJGm6e4ucPTnw27Rz/tLdcPsTp8cz524kXiPcXkubvDXHkljXWI+bPsgdVsAoCh0Hl5Ba/inLW5HaWfpFBjDmv0fHHF7nvNfLyWWPsprkn6bVGsuyfDskGz02xs4r3rpdpFHL5C5k3uyy3cTaxkuFV7PiDz5smY3x7k2d0MV2/Ny3ftNH8wV0wJUs3LL6nOo+5nT/N2Q7mzb2c+nRnkvSzuj0wfUlP/AMpHz4AW/UpesXPKey5t2g7vtPx8aWaPFMrohvLXSym2t+lVPHlZ+RXt0nsHo+VBHPFjWyVocPzsti7sGn8OBLgfeFvDWCiKBB+d+oIXKnzZOg5ElRSTaXK4vGwAnGc7qP8AZA9DQcKN2CCY5ZZY93s3y2OTux0rzxf7yX/zXP8AvX7J6fiMihxYD+VTvAY0SSO2sBona5xFucWtH7Xot21HvZ05kXiRSGeQ8Mgax7XF3AAcXNpvJ9/uteHsF2WyMnKOramCJSf6PCQQIQLDSWn6O0fRB9S48lWHKXeVqr0YfdDpwijbLE50oY0PcJZBufXtEDdQF30WPI7n9NPRsrPhJfT/AIgV0dwWMttYyzy+mOWydzGKCTDkZTD8WH+TQVDu7HNZzjavO0+QcZW/a5khH8K6u6Pjj71JatTLL3RXg7NQZLMaJmXIySdrSHvZe11OO08gEnbVmhZtfUDq6rHGF8PtX2jbhiIvimlErxGBEzeW8XuIHJ+A5Trd6DY1JKxQvP8AjhZaV5TG96TVl2J0rVQa1ItRaN611QVJ0pLkNd6p1Il2kU0ELSWQmmEitMmCgFSkVJltNYrVAqS0kWkXKSSkEyEI0SKSu1JRYkkotNIhZuyEJAJuCyjtQ5MtKbQsW7LGPckB6/YsrgsBH+axemp287MGBrtzIomv59prGtd+8Ba9jHe6liDOVlaOES23aplRu596y0gNW9dsld+SkKrVJ2kbVBJtZUgOVJNLIEFqdLUqFJFUoJXQJKCFdpEJ0GIBCbghRIOUuek5IuUnqBVqFS2yEBqaFJNJotNSCEiUBCFIU7x6pbh6otKrTCxOcqaUcktIlSSgrNyJ7gmFj2qSSsXKnTNaVqb9yTlm5LTJvUNb6/FSFlATO0Tgk1qoNTCtdgUgpoIW9JIHKdJgIVMVtJCGNVUhXFbTSAq2oLUzFbIhTtTIVBbkDHSKVOCSdIUocFkTDUyB5nJBZnt5U0s2NMgVIQtVkwE0IUEpIQgkaCxOeT8P8eqEJTE94UxsHUfP7eiEKsLKG0srUIXOwmCgoQhMdpIQuVKmBXtQhMiMKghC0DtMBCFS9oyhCF1gJCEKBIpCFQqSJQhIK0UhCUKSpJCkEWhCUhxStCEF/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60" name="Google Shape;360;p51"/>
          <p:cNvPicPr preferRelativeResize="0"/>
          <p:nvPr/>
        </p:nvPicPr>
        <p:blipFill rotWithShape="1">
          <a:blip r:embed="rId3">
            <a:alphaModFix/>
          </a:blip>
          <a:srcRect/>
          <a:stretch/>
        </p:blipFill>
        <p:spPr>
          <a:xfrm>
            <a:off x="3132138" y="1700213"/>
            <a:ext cx="3081337" cy="37258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4294967295"/>
          </p:nvPr>
        </p:nvSpPr>
        <p:spPr>
          <a:xfrm>
            <a:off x="647700" y="192088"/>
            <a:ext cx="7829550" cy="11668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34F"/>
              </a:buClr>
              <a:buSzPts val="3200"/>
              <a:buFont typeface="Arial"/>
              <a:buNone/>
            </a:pPr>
            <a:r>
              <a:rPr lang="en-GB" b="1">
                <a:solidFill>
                  <a:srgbClr val="47434F"/>
                </a:solidFill>
                <a:latin typeface="Calibri"/>
                <a:ea typeface="Calibri"/>
                <a:cs typeface="Calibri"/>
                <a:sym typeface="Calibri"/>
              </a:rPr>
              <a:t>Recognising a Problem</a:t>
            </a:r>
            <a:endParaRPr b="1">
              <a:solidFill>
                <a:srgbClr val="47434F"/>
              </a:solidFill>
              <a:latin typeface="Calibri"/>
              <a:ea typeface="Calibri"/>
              <a:cs typeface="Calibri"/>
              <a:sym typeface="Calibri"/>
            </a:endParaRPr>
          </a:p>
        </p:txBody>
      </p:sp>
      <p:sp>
        <p:nvSpPr>
          <p:cNvPr id="80" name="Google Shape;80;p17"/>
          <p:cNvSpPr txBox="1">
            <a:spLocks noGrp="1"/>
          </p:cNvSpPr>
          <p:nvPr>
            <p:ph type="body" idx="4294967295"/>
          </p:nvPr>
        </p:nvSpPr>
        <p:spPr>
          <a:xfrm>
            <a:off x="611188" y="1484313"/>
            <a:ext cx="7866062" cy="464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GB" sz="2800"/>
              <a:t>Distress - It becomes a problem when it is irrational, uncontrollable and disruptive</a:t>
            </a:r>
            <a:endParaRPr/>
          </a:p>
          <a:p>
            <a:pPr marL="342900" lvl="0" indent="-342900" algn="l" rtl="0">
              <a:spcBef>
                <a:spcPts val="560"/>
              </a:spcBef>
              <a:spcAft>
                <a:spcPts val="0"/>
              </a:spcAft>
              <a:buClr>
                <a:schemeClr val="dk1"/>
              </a:buClr>
              <a:buSzPts val="2800"/>
              <a:buFont typeface="Arial"/>
              <a:buNone/>
            </a:pPr>
            <a:endParaRPr sz="2800"/>
          </a:p>
          <a:p>
            <a:pPr marL="342900" lvl="0" indent="-342900" algn="l" rtl="0">
              <a:spcBef>
                <a:spcPts val="560"/>
              </a:spcBef>
              <a:spcAft>
                <a:spcPts val="0"/>
              </a:spcAft>
              <a:buClr>
                <a:schemeClr val="dk1"/>
              </a:buClr>
              <a:buSzPts val="2800"/>
              <a:buChar char="•"/>
            </a:pPr>
            <a:r>
              <a:rPr lang="en-GB" sz="2800"/>
              <a:t>Interference - When it interferes with the child’s life</a:t>
            </a:r>
            <a:endParaRPr/>
          </a:p>
          <a:p>
            <a:pPr marL="342900" lvl="0" indent="-342900" algn="l" rtl="0">
              <a:spcBef>
                <a:spcPts val="560"/>
              </a:spcBef>
              <a:spcAft>
                <a:spcPts val="0"/>
              </a:spcAft>
              <a:buClr>
                <a:schemeClr val="dk1"/>
              </a:buClr>
              <a:buSzPts val="2800"/>
              <a:buFont typeface="Arial"/>
              <a:buNone/>
            </a:pPr>
            <a:endParaRPr sz="2800"/>
          </a:p>
          <a:p>
            <a:pPr marL="342900" lvl="0" indent="-342900" algn="l" rtl="0">
              <a:spcBef>
                <a:spcPts val="560"/>
              </a:spcBef>
              <a:spcAft>
                <a:spcPts val="0"/>
              </a:spcAft>
              <a:buClr>
                <a:schemeClr val="dk1"/>
              </a:buClr>
              <a:buSzPts val="2800"/>
              <a:buChar char="•"/>
            </a:pPr>
            <a:r>
              <a:rPr lang="en-GB" sz="2800"/>
              <a:t>Avoidance - Often it is the avoidance behaviours that finally bring the problem to our attention</a:t>
            </a:r>
            <a:endParaRPr/>
          </a:p>
          <a:p>
            <a:pPr marL="342900" lvl="0" indent="-342900" algn="l" rtl="0">
              <a:spcBef>
                <a:spcPts val="480"/>
              </a:spcBef>
              <a:spcAft>
                <a:spcPts val="0"/>
              </a:spcAft>
              <a:buClr>
                <a:schemeClr val="dk1"/>
              </a:buClr>
              <a:buSzPts val="2400"/>
              <a:buFont typeface="Arial"/>
              <a:buNone/>
            </a:pPr>
            <a:endParaRPr sz="2400"/>
          </a:p>
        </p:txBody>
      </p:sp>
      <p:pic>
        <p:nvPicPr>
          <p:cNvPr id="81" name="Google Shape;81;p17"/>
          <p:cNvPicPr preferRelativeResize="0"/>
          <p:nvPr/>
        </p:nvPicPr>
        <p:blipFill rotWithShape="1">
          <a:blip r:embed="rId3">
            <a:alphaModFix/>
          </a:blip>
          <a:srcRect/>
          <a:stretch/>
        </p:blipFill>
        <p:spPr>
          <a:xfrm>
            <a:off x="7381875" y="333375"/>
            <a:ext cx="1409700" cy="2659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5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0">
                                            <p:txEl>
                                              <p:pRg st="0" end="0"/>
                                            </p:txEl>
                                          </p:spTgt>
                                        </p:tgtEl>
                                        <p:attrNameLst>
                                          <p:attrName>style.visibility</p:attrName>
                                        </p:attrNameLst>
                                      </p:cBhvr>
                                      <p:to>
                                        <p:strVal val="visible"/>
                                      </p:to>
                                    </p:set>
                                    <p:anim calcmode="lin" valueType="num">
                                      <p:cBhvr additive="base">
                                        <p:cTn id="12" dur="500"/>
                                        <p:tgtEl>
                                          <p:spTgt spid="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
                                            <p:txEl>
                                              <p:pRg st="1" end="1"/>
                                            </p:txEl>
                                          </p:spTgt>
                                        </p:tgtEl>
                                        <p:attrNameLst>
                                          <p:attrName>style.visibility</p:attrName>
                                        </p:attrNameLst>
                                      </p:cBhvr>
                                      <p:to>
                                        <p:strVal val="visible"/>
                                      </p:to>
                                    </p:set>
                                    <p:anim calcmode="lin" valueType="num">
                                      <p:cBhvr additive="base">
                                        <p:cTn id="17" dur="500"/>
                                        <p:tgtEl>
                                          <p:spTgt spid="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0">
                                            <p:txEl>
                                              <p:pRg st="2" end="2"/>
                                            </p:txEl>
                                          </p:spTgt>
                                        </p:tgtEl>
                                        <p:attrNameLst>
                                          <p:attrName>style.visibility</p:attrName>
                                        </p:attrNameLst>
                                      </p:cBhvr>
                                      <p:to>
                                        <p:strVal val="visible"/>
                                      </p:to>
                                    </p:set>
                                    <p:anim calcmode="lin" valueType="num">
                                      <p:cBhvr additive="base">
                                        <p:cTn id="22" dur="500"/>
                                        <p:tgtEl>
                                          <p:spTgt spid="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0">
                                            <p:txEl>
                                              <p:pRg st="3" end="3"/>
                                            </p:txEl>
                                          </p:spTgt>
                                        </p:tgtEl>
                                        <p:attrNameLst>
                                          <p:attrName>style.visibility</p:attrName>
                                        </p:attrNameLst>
                                      </p:cBhvr>
                                      <p:to>
                                        <p:strVal val="visible"/>
                                      </p:to>
                                    </p:set>
                                    <p:anim calcmode="lin" valueType="num">
                                      <p:cBhvr additive="base">
                                        <p:cTn id="27" dur="500"/>
                                        <p:tgtEl>
                                          <p:spTgt spid="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0">
                                            <p:txEl>
                                              <p:pRg st="4" end="4"/>
                                            </p:txEl>
                                          </p:spTgt>
                                        </p:tgtEl>
                                        <p:attrNameLst>
                                          <p:attrName>style.visibility</p:attrName>
                                        </p:attrNameLst>
                                      </p:cBhvr>
                                      <p:to>
                                        <p:strVal val="visible"/>
                                      </p:to>
                                    </p:set>
                                    <p:anim calcmode="lin" valueType="num">
                                      <p:cBhvr additive="base">
                                        <p:cTn id="32" dur="500"/>
                                        <p:tgtEl>
                                          <p:spTgt spid="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xEl>
                                              <p:pRg st="5" end="5"/>
                                            </p:txEl>
                                          </p:spTgt>
                                        </p:tgtEl>
                                        <p:attrNameLst>
                                          <p:attrName>style.visibility</p:attrName>
                                        </p:attrNameLst>
                                      </p:cBhvr>
                                      <p:to>
                                        <p:strVal val="visible"/>
                                      </p:to>
                                    </p:set>
                                    <p:anim calcmode="lin" valueType="num">
                                      <p:cBhvr additive="base">
                                        <p:cTn id="37" dur="500"/>
                                        <p:tgtEl>
                                          <p:spTgt spid="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p:nvPr/>
        </p:nvSpPr>
        <p:spPr>
          <a:xfrm>
            <a:off x="2581275" y="2106613"/>
            <a:ext cx="4535488" cy="1754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Signs </a:t>
            </a:r>
            <a:endParaRPr/>
          </a:p>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and </a:t>
            </a:r>
            <a:endParaRPr/>
          </a:p>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Symptoms</a:t>
            </a:r>
            <a:endParaRPr/>
          </a:p>
        </p:txBody>
      </p:sp>
      <p:pic>
        <p:nvPicPr>
          <p:cNvPr id="88" name="Google Shape;88;p18"/>
          <p:cNvPicPr preferRelativeResize="0"/>
          <p:nvPr/>
        </p:nvPicPr>
        <p:blipFill rotWithShape="1">
          <a:blip r:embed="rId3">
            <a:alphaModFix/>
          </a:blip>
          <a:srcRect/>
          <a:stretch/>
        </p:blipFill>
        <p:spPr>
          <a:xfrm>
            <a:off x="684213" y="3860800"/>
            <a:ext cx="1208087" cy="2573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idx="4294967295"/>
          </p:nvPr>
        </p:nvSpPr>
        <p:spPr>
          <a:xfrm>
            <a:off x="1095153" y="21265"/>
            <a:ext cx="7192926" cy="637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sz="3240" b="1"/>
              <a:t>What you may notice… </a:t>
            </a:r>
            <a:endParaRPr/>
          </a:p>
        </p:txBody>
      </p:sp>
      <p:sp>
        <p:nvSpPr>
          <p:cNvPr id="95" name="Google Shape;95;p19"/>
          <p:cNvSpPr/>
          <p:nvPr/>
        </p:nvSpPr>
        <p:spPr>
          <a:xfrm>
            <a:off x="340259" y="868600"/>
            <a:ext cx="8604900" cy="57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Thoughts and reenactment: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Talking about their worries</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endParaRPr sz="1700"/>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Re-creating “stories, worries” in their play</a:t>
            </a:r>
            <a:endParaRPr sz="1700"/>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en-GB" sz="1900" b="1">
                <a:solidFill>
                  <a:schemeClr val="dk1"/>
                </a:solidFill>
                <a:latin typeface="Calibri"/>
                <a:ea typeface="Calibri"/>
                <a:cs typeface="Calibri"/>
                <a:sym typeface="Calibri"/>
              </a:rPr>
              <a:t>Mood</a:t>
            </a:r>
            <a:endParaRPr sz="1900" b="1">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Appearing low, sad or more tearful or withdrawn</a:t>
            </a:r>
            <a:endParaRPr sz="1700"/>
          </a:p>
          <a:p>
            <a:pPr marL="0" marR="0" lvl="0" indent="0" algn="l" rtl="0">
              <a:spcBef>
                <a:spcPts val="0"/>
              </a:spcBef>
              <a:spcAft>
                <a:spcPts val="0"/>
              </a:spcAft>
              <a:buNone/>
            </a:pPr>
            <a:endParaRPr sz="1700"/>
          </a:p>
          <a:p>
            <a:pPr marL="0" marR="0" lvl="0" indent="0" algn="l" rtl="0">
              <a:spcBef>
                <a:spcPts val="0"/>
              </a:spcBef>
              <a:spcAft>
                <a:spcPts val="0"/>
              </a:spcAft>
              <a:buNone/>
            </a:pPr>
            <a:r>
              <a:rPr lang="en-GB" sz="1900" b="1">
                <a:solidFill>
                  <a:schemeClr val="dk1"/>
                </a:solidFill>
                <a:latin typeface="Calibri"/>
                <a:ea typeface="Calibri"/>
                <a:cs typeface="Calibri"/>
                <a:sym typeface="Calibri"/>
              </a:rPr>
              <a:t>Behaviour</a:t>
            </a:r>
            <a:endParaRPr sz="1900" b="1">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Being angry, argumentative, getting into fights</a:t>
            </a:r>
            <a:endParaRPr sz="1700"/>
          </a:p>
          <a:p>
            <a:pPr marL="0" lvl="0" indent="-114300" algn="l" rtl="0">
              <a:spcBef>
                <a:spcPts val="0"/>
              </a:spcBef>
              <a:spcAft>
                <a:spcPts val="0"/>
              </a:spcAft>
              <a:buClr>
                <a:schemeClr val="dk1"/>
              </a:buClr>
              <a:buSzPts val="1800"/>
              <a:buChar char="•"/>
            </a:pPr>
            <a:r>
              <a:rPr lang="en-GB" sz="1800">
                <a:solidFill>
                  <a:schemeClr val="dk1"/>
                </a:solidFill>
                <a:latin typeface="Calibri"/>
                <a:ea typeface="Calibri"/>
                <a:cs typeface="Calibri"/>
                <a:sym typeface="Calibri"/>
              </a:rPr>
              <a:t>Demanding attention/ constant reassurance, “clingy” behaviour</a:t>
            </a:r>
            <a:endParaRPr sz="1900">
              <a:solidFill>
                <a:schemeClr val="dk1"/>
              </a:solidFill>
              <a:latin typeface="Calibri"/>
              <a:ea typeface="Calibri"/>
              <a:cs typeface="Calibri"/>
              <a:sym typeface="Calibri"/>
            </a:endParaRPr>
          </a:p>
          <a:p>
            <a:pPr marL="0" lvl="0" indent="-114300" algn="l" rtl="0">
              <a:spcBef>
                <a:spcPts val="0"/>
              </a:spcBef>
              <a:spcAft>
                <a:spcPts val="0"/>
              </a:spcAft>
              <a:buClr>
                <a:schemeClr val="dk1"/>
              </a:buClr>
              <a:buSzPts val="1800"/>
              <a:buChar char="•"/>
            </a:pPr>
            <a:r>
              <a:rPr lang="en-GB" sz="1900">
                <a:solidFill>
                  <a:schemeClr val="dk1"/>
                </a:solidFill>
                <a:latin typeface="Calibri"/>
                <a:ea typeface="Calibri"/>
                <a:cs typeface="Calibri"/>
                <a:sym typeface="Calibri"/>
              </a:rPr>
              <a:t>Losing confidence – avoiding doing things like school work, seeing friends</a:t>
            </a:r>
            <a:endParaRPr sz="1900">
              <a:solidFill>
                <a:schemeClr val="dk1"/>
              </a:solidFill>
              <a:latin typeface="Calibri"/>
              <a:ea typeface="Calibri"/>
              <a:cs typeface="Calibri"/>
              <a:sym typeface="Calibri"/>
            </a:endParaRPr>
          </a:p>
          <a:p>
            <a:pPr marL="457200" lvl="0" indent="0" algn="l" rtl="0">
              <a:spcBef>
                <a:spcPts val="0"/>
              </a:spcBef>
              <a:spcAft>
                <a:spcPts val="0"/>
              </a:spcAft>
              <a:buNone/>
            </a:pPr>
            <a:endParaRPr sz="1900">
              <a:solidFill>
                <a:schemeClr val="dk1"/>
              </a:solidFill>
              <a:latin typeface="Calibri"/>
              <a:ea typeface="Calibri"/>
              <a:cs typeface="Calibri"/>
              <a:sym typeface="Calibri"/>
            </a:endParaRPr>
          </a:p>
          <a:p>
            <a:pPr marL="0" lvl="0" indent="0" algn="l" rtl="0">
              <a:spcBef>
                <a:spcPts val="0"/>
              </a:spcBef>
              <a:spcAft>
                <a:spcPts val="0"/>
              </a:spcAft>
              <a:buNone/>
            </a:pPr>
            <a:r>
              <a:rPr lang="en-GB" sz="1900" b="1">
                <a:solidFill>
                  <a:schemeClr val="dk1"/>
                </a:solidFill>
                <a:latin typeface="Calibri"/>
                <a:ea typeface="Calibri"/>
                <a:cs typeface="Calibri"/>
                <a:sym typeface="Calibri"/>
              </a:rPr>
              <a:t>Physical</a:t>
            </a:r>
            <a:endParaRPr sz="1900" b="1">
              <a:solidFill>
                <a:schemeClr val="dk1"/>
              </a:solidFill>
              <a:latin typeface="Calibri"/>
              <a:ea typeface="Calibri"/>
              <a:cs typeface="Calibri"/>
              <a:sym typeface="Calibri"/>
            </a:endParaRPr>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Changes to sleep &amp; appetite</a:t>
            </a:r>
            <a:endParaRPr sz="1700">
              <a:solidFill>
                <a:schemeClr val="dk1"/>
              </a:solidFill>
            </a:endParaRPr>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Physical health complaints e.g. headaches, stomach aches</a:t>
            </a:r>
            <a:endParaRPr sz="1900" b="1">
              <a:solidFill>
                <a:schemeClr val="dk1"/>
              </a:solidFill>
              <a:latin typeface="Calibri"/>
              <a:ea typeface="Calibri"/>
              <a:cs typeface="Calibri"/>
              <a:sym typeface="Calibri"/>
            </a:endParaRPr>
          </a:p>
          <a:p>
            <a:pPr marL="457200" lvl="0" indent="0" algn="l" rtl="0">
              <a:spcBef>
                <a:spcPts val="0"/>
              </a:spcBef>
              <a:spcAft>
                <a:spcPts val="0"/>
              </a:spcAft>
              <a:buNone/>
            </a:pPr>
            <a:endParaRPr sz="1900">
              <a:solidFill>
                <a:schemeClr val="dk1"/>
              </a:solidFill>
              <a:latin typeface="Calibri"/>
              <a:ea typeface="Calibri"/>
              <a:cs typeface="Calibri"/>
              <a:sym typeface="Calibri"/>
            </a:endParaRPr>
          </a:p>
        </p:txBody>
      </p:sp>
      <p:pic>
        <p:nvPicPr>
          <p:cNvPr id="96" name="Google Shape;96;p19" descr="Image result for detective illustration"/>
          <p:cNvPicPr preferRelativeResize="0"/>
          <p:nvPr/>
        </p:nvPicPr>
        <p:blipFill rotWithShape="1">
          <a:blip r:embed="rId3">
            <a:alphaModFix/>
          </a:blip>
          <a:srcRect t="33557"/>
          <a:stretch/>
        </p:blipFill>
        <p:spPr>
          <a:xfrm flipH="1">
            <a:off x="7185156" y="0"/>
            <a:ext cx="1512277" cy="14258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idx="4294967295"/>
          </p:nvPr>
        </p:nvSpPr>
        <p:spPr>
          <a:xfrm>
            <a:off x="340250" y="21275"/>
            <a:ext cx="8466300" cy="63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Ways to explore anxiety</a:t>
            </a:r>
            <a:endParaRPr/>
          </a:p>
        </p:txBody>
      </p:sp>
      <p:sp>
        <p:nvSpPr>
          <p:cNvPr id="103" name="Google Shape;103;p20"/>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120650" algn="l" rtl="0">
              <a:spcBef>
                <a:spcPts val="0"/>
              </a:spcBef>
              <a:spcAft>
                <a:spcPts val="0"/>
              </a:spcAft>
              <a:buClr>
                <a:schemeClr val="dk1"/>
              </a:buClr>
              <a:buSzPts val="1900"/>
              <a:buChar char="•"/>
            </a:pPr>
            <a:r>
              <a:rPr lang="en-GB" sz="2100">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 </a:t>
            </a:r>
            <a:r>
              <a:rPr lang="en-GB" sz="2800" u="sng">
                <a:solidFill>
                  <a:schemeClr val="dk1"/>
                </a:solidFill>
                <a:latin typeface="Calibri"/>
                <a:ea typeface="Calibri"/>
                <a:cs typeface="Calibri"/>
                <a:sym typeface="Calibri"/>
              </a:rPr>
              <a:t>Ask</a:t>
            </a:r>
            <a:r>
              <a:rPr lang="en-GB" sz="2800">
                <a:solidFill>
                  <a:schemeClr val="dk1"/>
                </a:solidFill>
                <a:latin typeface="Calibri"/>
                <a:ea typeface="Calibri"/>
                <a:cs typeface="Calibri"/>
                <a:sym typeface="Calibri"/>
              </a:rPr>
              <a:t>, using open-ended question (e.g. what kind of worries do you have at the moment?), but be aware the children </a:t>
            </a:r>
            <a:r>
              <a:rPr lang="en-GB" sz="2800" u="sng">
                <a:solidFill>
                  <a:schemeClr val="dk1"/>
                </a:solidFill>
                <a:latin typeface="Calibri"/>
                <a:ea typeface="Calibri"/>
                <a:cs typeface="Calibri"/>
                <a:sym typeface="Calibri"/>
              </a:rPr>
              <a:t>may not be aware or want to share.</a:t>
            </a:r>
            <a:endParaRPr sz="2800" u="sng">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177800" algn="l" rtl="0">
              <a:spcBef>
                <a:spcPts val="0"/>
              </a:spcBef>
              <a:spcAft>
                <a:spcPts val="0"/>
              </a:spcAft>
              <a:buClr>
                <a:schemeClr val="dk1"/>
              </a:buClr>
              <a:buSzPts val="2800"/>
              <a:buFont typeface="Calibri"/>
              <a:buChar char="•"/>
            </a:pPr>
            <a:r>
              <a:rPr lang="en-GB" sz="2800" u="sng">
                <a:solidFill>
                  <a:schemeClr val="dk1"/>
                </a:solidFill>
                <a:latin typeface="Calibri"/>
                <a:ea typeface="Calibri"/>
                <a:cs typeface="Calibri"/>
                <a:sym typeface="Calibri"/>
              </a:rPr>
              <a:t>Be curious </a:t>
            </a:r>
            <a:r>
              <a:rPr lang="en-GB" sz="2800">
                <a:solidFill>
                  <a:schemeClr val="dk1"/>
                </a:solidFill>
                <a:latin typeface="Calibri"/>
                <a:ea typeface="Calibri"/>
                <a:cs typeface="Calibri"/>
                <a:sym typeface="Calibri"/>
              </a:rPr>
              <a:t>- wonder alound with the child/YP - “I wonder whether you’re feeling worried about your spelling test and it’s making you not want to do a,b,c/ affecting how you are with your brother?”</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177800" algn="l" rtl="0">
              <a:spcBef>
                <a:spcPts val="0"/>
              </a:spcBef>
              <a:spcAft>
                <a:spcPts val="0"/>
              </a:spcAft>
              <a:buClr>
                <a:schemeClr val="dk1"/>
              </a:buClr>
              <a:buSzPts val="2800"/>
              <a:buFont typeface="Calibri"/>
              <a:buChar char="•"/>
            </a:pPr>
            <a:r>
              <a:rPr lang="en-GB" sz="2800" u="sng">
                <a:solidFill>
                  <a:schemeClr val="dk1"/>
                </a:solidFill>
                <a:latin typeface="Calibri"/>
                <a:ea typeface="Calibri"/>
                <a:cs typeface="Calibri"/>
                <a:sym typeface="Calibri"/>
              </a:rPr>
              <a:t>Notice and normalise</a:t>
            </a:r>
            <a:r>
              <a:rPr lang="en-GB" sz="2800">
                <a:solidFill>
                  <a:schemeClr val="dk1"/>
                </a:solidFill>
                <a:latin typeface="Calibri"/>
                <a:ea typeface="Calibri"/>
                <a:cs typeface="Calibri"/>
                <a:sym typeface="Calibri"/>
              </a:rPr>
              <a:t> worry as a way of trying to open up dialogue about it/reduce stigma. Mention if you have a worry and how you are going to deal with it.</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idx="4294967295"/>
          </p:nvPr>
        </p:nvSpPr>
        <p:spPr>
          <a:xfrm>
            <a:off x="340250" y="21275"/>
            <a:ext cx="8466300" cy="63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Ways to explore anxiety</a:t>
            </a:r>
            <a:endParaRPr/>
          </a:p>
        </p:txBody>
      </p:sp>
      <p:sp>
        <p:nvSpPr>
          <p:cNvPr id="110" name="Google Shape;110;p21"/>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GB" sz="2800" u="sng">
                <a:solidFill>
                  <a:schemeClr val="dk1"/>
                </a:solidFill>
                <a:latin typeface="Calibri"/>
                <a:ea typeface="Calibri"/>
                <a:cs typeface="Calibri"/>
                <a:sym typeface="Calibri"/>
              </a:rPr>
              <a:t>Externalise anxiety</a:t>
            </a:r>
            <a:endParaRPr sz="2800" u="sng">
              <a:solidFill>
                <a:schemeClr val="dk1"/>
              </a:solidFill>
              <a:latin typeface="Calibri"/>
              <a:ea typeface="Calibri"/>
              <a:cs typeface="Calibri"/>
              <a:sym typeface="Calibri"/>
            </a:endParaRPr>
          </a:p>
          <a:p>
            <a:pPr marL="0" lvl="0" indent="-177800" algn="l" rtl="0">
              <a:spcBef>
                <a:spcPts val="0"/>
              </a:spcBef>
              <a:spcAft>
                <a:spcPts val="0"/>
              </a:spcAft>
              <a:buClr>
                <a:schemeClr val="dk1"/>
              </a:buClr>
              <a:buSzPts val="2800"/>
              <a:buFont typeface="Calibri"/>
              <a:buChar char="•"/>
            </a:pPr>
            <a:r>
              <a:rPr lang="en-GB" sz="2800" b="1">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Come up with a name/character for anxiety (e.g. the wobbles)</a:t>
            </a:r>
            <a:endParaRPr sz="2800">
              <a:solidFill>
                <a:schemeClr val="dk1"/>
              </a:solidFill>
              <a:latin typeface="Calibri"/>
              <a:ea typeface="Calibri"/>
              <a:cs typeface="Calibri"/>
              <a:sym typeface="Calibri"/>
            </a:endParaRPr>
          </a:p>
          <a:p>
            <a:pPr marL="0" lvl="0" indent="-1778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 This helps the child to see the anxiety as separate to them and this can empower them to “fight against it” or “soothe it” using the strategies disucssed.</a:t>
            </a:r>
            <a:endParaRPr sz="2800">
              <a:solidFill>
                <a:schemeClr val="dk1"/>
              </a:solidFill>
              <a:latin typeface="Calibri"/>
              <a:ea typeface="Calibri"/>
              <a:cs typeface="Calibri"/>
              <a:sym typeface="Calibri"/>
            </a:endParaRPr>
          </a:p>
          <a:p>
            <a:pPr marL="0" lvl="0" indent="-1778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It also helps families to work as a team against anxiety (e.g. “ I think the wobbles have come to say hello”)</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700">
                <a:solidFill>
                  <a:schemeClr val="dk1"/>
                </a:solidFill>
                <a:latin typeface="Calibri"/>
                <a:ea typeface="Calibri"/>
                <a:cs typeface="Calibri"/>
                <a:sym typeface="Calibri"/>
              </a:rPr>
              <a:t>Externalising resources:</a:t>
            </a:r>
            <a:endParaRPr sz="2700">
              <a:solidFill>
                <a:schemeClr val="dk1"/>
              </a:solidFill>
              <a:latin typeface="Calibri"/>
              <a:ea typeface="Calibri"/>
              <a:cs typeface="Calibri"/>
              <a:sym typeface="Calibri"/>
            </a:endParaRPr>
          </a:p>
          <a:p>
            <a:pPr marL="0" lvl="0" indent="0" algn="l" rtl="0">
              <a:spcBef>
                <a:spcPts val="0"/>
              </a:spcBef>
              <a:spcAft>
                <a:spcPts val="0"/>
              </a:spcAft>
              <a:buNone/>
            </a:pPr>
            <a:r>
              <a:rPr lang="en-GB" sz="2700">
                <a:solidFill>
                  <a:schemeClr val="dk1"/>
                </a:solidFill>
                <a:latin typeface="Calibri"/>
                <a:ea typeface="Calibri"/>
                <a:cs typeface="Calibri"/>
                <a:sym typeface="Calibri"/>
              </a:rPr>
              <a:t>Cheeky Worries by Patrick Davey &amp; Anna Smith</a:t>
            </a:r>
            <a:endParaRPr sz="2700">
              <a:solidFill>
                <a:schemeClr val="dk1"/>
              </a:solidFill>
              <a:latin typeface="Calibri"/>
              <a:ea typeface="Calibri"/>
              <a:cs typeface="Calibri"/>
              <a:sym typeface="Calibri"/>
            </a:endParaRPr>
          </a:p>
          <a:p>
            <a:pPr marL="0" lvl="0" indent="0" algn="l" rtl="0">
              <a:spcBef>
                <a:spcPts val="0"/>
              </a:spcBef>
              <a:spcAft>
                <a:spcPts val="0"/>
              </a:spcAft>
              <a:buNone/>
            </a:pPr>
            <a:r>
              <a:rPr lang="en-GB" sz="2700">
                <a:solidFill>
                  <a:schemeClr val="dk1"/>
                </a:solidFill>
                <a:latin typeface="Calibri"/>
                <a:ea typeface="Calibri"/>
                <a:cs typeface="Calibri"/>
                <a:sym typeface="Calibri"/>
              </a:rPr>
              <a:t>The Unwanted Party Guest - You Tube clip by Russ Harris</a:t>
            </a:r>
            <a:endParaRPr sz="27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p:nvPr/>
        </p:nvSpPr>
        <p:spPr>
          <a:xfrm>
            <a:off x="2843213" y="2349500"/>
            <a:ext cx="360045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What can parents do to help?</a:t>
            </a:r>
            <a:endParaRPr/>
          </a:p>
        </p:txBody>
      </p:sp>
      <p:pic>
        <p:nvPicPr>
          <p:cNvPr id="117" name="Google Shape;117;p22"/>
          <p:cNvPicPr preferRelativeResize="0"/>
          <p:nvPr/>
        </p:nvPicPr>
        <p:blipFill rotWithShape="1">
          <a:blip r:embed="rId3">
            <a:alphaModFix/>
          </a:blip>
          <a:srcRect/>
          <a:stretch/>
        </p:blipFill>
        <p:spPr>
          <a:xfrm>
            <a:off x="2700338" y="4983163"/>
            <a:ext cx="1722437" cy="1860550"/>
          </a:xfrm>
          <a:prstGeom prst="rect">
            <a:avLst/>
          </a:prstGeom>
          <a:noFill/>
          <a:ln>
            <a:noFill/>
          </a:ln>
        </p:spPr>
      </p:pic>
      <p:pic>
        <p:nvPicPr>
          <p:cNvPr id="118" name="Google Shape;118;p22"/>
          <p:cNvPicPr preferRelativeResize="0"/>
          <p:nvPr/>
        </p:nvPicPr>
        <p:blipFill rotWithShape="1">
          <a:blip r:embed="rId4">
            <a:alphaModFix/>
          </a:blip>
          <a:srcRect/>
          <a:stretch/>
        </p:blipFill>
        <p:spPr>
          <a:xfrm>
            <a:off x="1127125" y="3005138"/>
            <a:ext cx="1684338" cy="3535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3452</Words>
  <Application>Microsoft Office PowerPoint</Application>
  <PresentationFormat>On-screen Show (4:3)</PresentationFormat>
  <Paragraphs>380</Paragraphs>
  <Slides>38</Slides>
  <Notes>38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vt:lpstr>
      <vt:lpstr>Calibri</vt:lpstr>
      <vt:lpstr>Powerpoint_master_template</vt:lpstr>
      <vt:lpstr>Powerpoint_master_template</vt:lpstr>
      <vt:lpstr>PowerPoint Presentation</vt:lpstr>
      <vt:lpstr>PowerPoint Presentation</vt:lpstr>
      <vt:lpstr>PowerPoint Presentation</vt:lpstr>
      <vt:lpstr>PowerPoint Presentation</vt:lpstr>
      <vt:lpstr>PowerPoint Presentation</vt:lpstr>
      <vt:lpstr>What you may notice… </vt:lpstr>
      <vt:lpstr>Ways to explore anxiety</vt:lpstr>
      <vt:lpstr>Ways to explore anxiety</vt:lpstr>
      <vt:lpstr>PowerPoint Presentation</vt:lpstr>
      <vt:lpstr>General anxiety management: Practical</vt:lpstr>
      <vt:lpstr>General anxiety management: Practical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Increasing motivation to use strategies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Knight</dc:creator>
  <cp:lastModifiedBy>Dan Cadman</cp:lastModifiedBy>
  <cp:revision>1</cp:revision>
  <dcterms:modified xsi:type="dcterms:W3CDTF">2020-10-08T10:51:00Z</dcterms:modified>
</cp:coreProperties>
</file>